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924" r:id="rId1"/>
  </p:sldMasterIdLst>
  <p:notesMasterIdLst>
    <p:notesMasterId r:id="rId39"/>
  </p:notesMasterIdLst>
  <p:handoutMasterIdLst>
    <p:handoutMasterId r:id="rId40"/>
  </p:handoutMasterIdLst>
  <p:sldIdLst>
    <p:sldId id="301" r:id="rId2"/>
    <p:sldId id="317" r:id="rId3"/>
    <p:sldId id="277" r:id="rId4"/>
    <p:sldId id="308" r:id="rId5"/>
    <p:sldId id="309" r:id="rId6"/>
    <p:sldId id="306" r:id="rId7"/>
    <p:sldId id="310" r:id="rId8"/>
    <p:sldId id="311" r:id="rId9"/>
    <p:sldId id="312" r:id="rId10"/>
    <p:sldId id="313" r:id="rId11"/>
    <p:sldId id="314" r:id="rId12"/>
    <p:sldId id="315" r:id="rId13"/>
    <p:sldId id="268" r:id="rId14"/>
    <p:sldId id="318" r:id="rId15"/>
    <p:sldId id="279" r:id="rId16"/>
    <p:sldId id="272" r:id="rId17"/>
    <p:sldId id="281" r:id="rId18"/>
    <p:sldId id="282" r:id="rId19"/>
    <p:sldId id="283" r:id="rId20"/>
    <p:sldId id="273" r:id="rId21"/>
    <p:sldId id="284" r:id="rId22"/>
    <p:sldId id="285" r:id="rId23"/>
    <p:sldId id="290" r:id="rId24"/>
    <p:sldId id="291" r:id="rId25"/>
    <p:sldId id="292" r:id="rId26"/>
    <p:sldId id="293" r:id="rId27"/>
    <p:sldId id="294" r:id="rId28"/>
    <p:sldId id="274" r:id="rId29"/>
    <p:sldId id="295" r:id="rId30"/>
    <p:sldId id="298" r:id="rId31"/>
    <p:sldId id="299" r:id="rId32"/>
    <p:sldId id="296" r:id="rId33"/>
    <p:sldId id="297" r:id="rId34"/>
    <p:sldId id="275" r:id="rId35"/>
    <p:sldId id="300" r:id="rId36"/>
    <p:sldId id="276" r:id="rId37"/>
    <p:sldId id="316" r:id="rId38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>
      <p:cViewPr varScale="1">
        <p:scale>
          <a:sx n="67" d="100"/>
          <a:sy n="67" d="100"/>
        </p:scale>
        <p:origin x="-978" y="-102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300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>
              <a:latin typeface="Calibri" panose="020F05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11072B-2508-491E-8628-32B465835D93}" type="datetime1">
              <a:rPr lang="de-DE" smtClean="0">
                <a:latin typeface="Calibri" panose="020F0502020204030204" pitchFamily="34" charset="0"/>
              </a:rPr>
              <a:pPr rtl="0"/>
              <a:t>01.12.2019</a:t>
            </a:fld>
            <a:endParaRPr lang="de-DE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de-DE" smtClean="0">
                <a:latin typeface="Calibri" panose="020F0502020204030204" pitchFamily="34" charset="0"/>
              </a:rPr>
              <a:pPr rtl="0"/>
              <a:t>‹#›</a:t>
            </a:fld>
            <a:endParaRPr 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D1425A-A3E5-4FAF-AEDC-715C41035A68}" type="datetime1">
              <a:rPr lang="de-DE" noProof="0" smtClean="0"/>
              <a:pPr/>
              <a:t>01.12.2019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105DB2-FD3E-441D-8B7E-7AE83ECE27B3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xmlns="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0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92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20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53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21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9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22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9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23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9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24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9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25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95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27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28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29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30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2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29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31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32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45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33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15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35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0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12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7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14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44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15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16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27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17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95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18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09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de-DE" smtClean="0">
                <a:latin typeface="Calibri" panose="020F0502020204030204" pitchFamily="34" charset="0"/>
              </a:rPr>
              <a:pPr rtl="0"/>
              <a:t>19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48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latin typeface="Calibri" panose="020F0502020204030204" pitchFamily="34" charset="0"/>
            </a:endParaRPr>
          </a:p>
        </p:txBody>
      </p:sp>
      <p:grpSp>
        <p:nvGrpSpPr>
          <p:cNvPr id="7" name="Obere Grafik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hteck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Untere Grafik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hteck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3B2070-520C-4037-BD1D-695DEBE2A988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8816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2AA97A5-8660-4CAA-91A5-425C53E6A677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2379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6072BE-6E73-4B23-9A53-0DC256BBCF28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5341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3D2E3D-0643-4ED2-A4AE-E472B28FE8D3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064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2FBB11D-C2AF-4ECA-B44C-DC51F56C93E8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459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97FBAAC-9622-4469-A748-A2B8CA05ACC9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8410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C687491-65E3-4DA1-A790-EA61463A6DED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1225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038717B-9C2A-4843-91B8-0BBD7DA1F27F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9770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A9AD2F0-3B9B-42E5-B9DF-FD3F6206E139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131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Untere Grafik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htec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839D0A3-4AF1-47A6-8B5A-3792A580FBDA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300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8ED2B47-11F5-4D0D-B3F7-80CDAA9E30AB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1613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hme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BF9057D-5966-40C5-854A-1482D7A208C9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3186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Untere Grafik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htec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Obere Grafik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hteck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B0E4D9AF-8112-4E0F-99A6-26E3C419F89C}" type="datetime1">
              <a:rPr lang="de-DE" altLang="zh-CN" smtClean="0"/>
              <a:pPr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5900" y="2060848"/>
            <a:ext cx="9143998" cy="2007096"/>
          </a:xfrm>
        </p:spPr>
        <p:txBody>
          <a:bodyPr rtlCol="0">
            <a:noAutofit/>
          </a:bodyPr>
          <a:lstStyle/>
          <a:p>
            <a:r>
              <a:rPr lang="en-US" altLang="zh-CN" sz="4000" dirty="0"/>
              <a:t>Lipstick on a Pig:</a:t>
            </a:r>
            <a:br>
              <a:rPr lang="en-US" altLang="zh-CN" sz="4000" dirty="0"/>
            </a:br>
            <a:r>
              <a:rPr lang="en-US" altLang="zh-CN" sz="4000" dirty="0" err="1"/>
              <a:t>Debiasing</a:t>
            </a:r>
            <a:r>
              <a:rPr lang="en-US" altLang="zh-CN" sz="4000" dirty="0"/>
              <a:t> Methods Cover up Systematic Gender Biases in Word Embeddings But do not Remove Them</a:t>
            </a:r>
            <a:endParaRPr lang="de-DE" sz="40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/>
            <a:r>
              <a:rPr lang="de-DE" dirty="0">
                <a:latin typeface="Calibri" panose="020F0502020204030204" pitchFamily="34" charset="0"/>
              </a:rPr>
              <a:t>Ke Lyu</a:t>
            </a:r>
          </a:p>
          <a:p>
            <a:pPr algn="ctr" rtl="0"/>
            <a:endParaRPr lang="de-DE" dirty="0">
              <a:latin typeface="Calibri" panose="020F0502020204030204" pitchFamily="34" charset="0"/>
            </a:endParaRPr>
          </a:p>
          <a:p>
            <a:pPr algn="ctr" rtl="0"/>
            <a:r>
              <a:rPr lang="de-DE" dirty="0"/>
              <a:t>03.12.2019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2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Association between female/male and female/male-stereotyped words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female/male names and family and career words</a:t>
            </a:r>
          </a:p>
          <a:p>
            <a:r>
              <a:rPr lang="en-US" altLang="zh-CN" dirty="0"/>
              <a:t>female/male concepts and arts and mathematics words</a:t>
            </a:r>
          </a:p>
          <a:p>
            <a:r>
              <a:rPr lang="en-US" altLang="zh-CN" dirty="0"/>
              <a:t>female/male concepts and arts and science words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8688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Classifying previously female- and male-biased words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900" y="2060848"/>
            <a:ext cx="9143538" cy="3697465"/>
          </a:xfrm>
        </p:spPr>
        <p:txBody>
          <a:bodyPr/>
          <a:lstStyle/>
          <a:p>
            <a:r>
              <a:rPr lang="en-US" altLang="zh-CN" dirty="0"/>
              <a:t>consider the 5,000 most biased words according to the original bias</a:t>
            </a:r>
          </a:p>
          <a:p>
            <a:pPr indent="612000"/>
            <a:r>
              <a:rPr lang="en-US" altLang="zh-CN" dirty="0"/>
              <a:t>The HARD-DEBIASED embedding</a:t>
            </a:r>
          </a:p>
          <a:p>
            <a:pPr indent="612000"/>
            <a:r>
              <a:rPr lang="en-US" altLang="zh-CN" dirty="0"/>
              <a:t>The GN-GLOVE embedding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517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Discussion and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3892" y="1916832"/>
            <a:ext cx="9143538" cy="3697465"/>
          </a:xfrm>
        </p:spPr>
        <p:txBody>
          <a:bodyPr/>
          <a:lstStyle/>
          <a:p>
            <a:r>
              <a:rPr lang="en-US" altLang="zh-CN" dirty="0"/>
              <a:t>Words with strong previous gender bias</a:t>
            </a:r>
          </a:p>
          <a:p>
            <a:endParaRPr lang="en-US" altLang="zh-CN" dirty="0"/>
          </a:p>
          <a:p>
            <a:r>
              <a:rPr lang="en-US" altLang="zh-CN" dirty="0"/>
              <a:t>Words that receive implicit gender from social stereotypes</a:t>
            </a:r>
          </a:p>
          <a:p>
            <a:endParaRPr lang="en-US" altLang="zh-CN" dirty="0"/>
          </a:p>
          <a:p>
            <a:r>
              <a:rPr lang="en-US" altLang="zh-CN" dirty="0"/>
              <a:t>The implicit gender of words with prevalent previous bias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1836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I</a:t>
            </a:r>
            <a:r>
              <a:rPr lang="en-US" altLang="zh-CN" dirty="0" err="1">
                <a:latin typeface="Calibri" panose="020F0502020204030204" pitchFamily="34" charset="0"/>
              </a:rPr>
              <a:t>t’s</a:t>
            </a:r>
            <a:r>
              <a:rPr lang="en-US" altLang="zh-CN" dirty="0">
                <a:latin typeface="Calibri" panose="020F0502020204030204" pitchFamily="34" charset="0"/>
              </a:rPr>
              <a:t> All in the Name: Mitigating Gender Bias with Name-Based Counterfactual Data Substitution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/>
            <a:r>
              <a:rPr lang="de-DE" dirty="0">
                <a:latin typeface="Calibri" panose="020F0502020204030204" pitchFamily="34" charset="0"/>
              </a:rPr>
              <a:t>Ke Lyu</a:t>
            </a:r>
          </a:p>
          <a:p>
            <a:pPr algn="ctr" rtl="0"/>
            <a:endParaRPr lang="de-DE" dirty="0">
              <a:latin typeface="Calibri" panose="020F0502020204030204" pitchFamily="34" charset="0"/>
            </a:endParaRPr>
          </a:p>
          <a:p>
            <a:pPr algn="ctr" rtl="0"/>
            <a:r>
              <a:rPr lang="de-DE" dirty="0"/>
              <a:t>03.12.2019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8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45ABC1-A05C-4F1B-84BE-6105F72F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D34C60F-998A-449B-86C6-B8A0C3E7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CDA</a:t>
            </a:r>
          </a:p>
          <a:p>
            <a:r>
              <a:rPr lang="de-DE" dirty="0"/>
              <a:t>Experimental Setup</a:t>
            </a:r>
          </a:p>
          <a:p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Conclusion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505716B-D8B8-4C58-92DD-E3ADE8D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2546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85900" y="2348880"/>
            <a:ext cx="9143538" cy="1884040"/>
          </a:xfrm>
        </p:spPr>
        <p:txBody>
          <a:bodyPr rtlCol="0">
            <a:normAutofit fontScale="62500" lnSpcReduction="20000"/>
          </a:bodyPr>
          <a:lstStyle/>
          <a:p>
            <a:r>
              <a:rPr lang="en-US" altLang="zh-CN" dirty="0"/>
              <a:t>Direct bias &amp; Indirect bias</a:t>
            </a:r>
          </a:p>
          <a:p>
            <a:endParaRPr lang="en-US" altLang="zh-CN" dirty="0"/>
          </a:p>
          <a:p>
            <a:r>
              <a:rPr lang="en-US" altLang="zh-CN" dirty="0"/>
              <a:t>Two proposals</a:t>
            </a:r>
          </a:p>
          <a:p>
            <a:pPr indent="612000"/>
            <a:r>
              <a:rPr lang="en-US" altLang="zh-CN" dirty="0"/>
              <a:t>Counterfactual Data Substitution (CDS)</a:t>
            </a:r>
          </a:p>
          <a:p>
            <a:pPr indent="612000"/>
            <a:r>
              <a:rPr lang="en-US" altLang="zh-CN" dirty="0"/>
              <a:t>The Names Intervention</a:t>
            </a:r>
            <a:endParaRPr lang="de-DE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29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Counterfactual Data Substitution (CDS)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de-DE" dirty="0"/>
          </a:p>
          <a:p>
            <a:pPr rtl="0"/>
            <a:r>
              <a:rPr lang="de-DE" dirty="0"/>
              <a:t>Apply substitutions </a:t>
            </a:r>
            <a:r>
              <a:rPr lang="de-DE" dirty="0" err="1"/>
              <a:t>probabilistically</a:t>
            </a:r>
            <a:r>
              <a:rPr lang="de-DE" dirty="0"/>
              <a:t> (0.5)</a:t>
            </a:r>
          </a:p>
          <a:p>
            <a:pPr rtl="0"/>
            <a:endParaRPr lang="de-DE" dirty="0"/>
          </a:p>
          <a:p>
            <a:pPr rtl="0"/>
            <a:r>
              <a:rPr lang="de-DE" dirty="0"/>
              <a:t>Substitutions are performed on a per-document basis</a:t>
            </a:r>
          </a:p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2424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The Names Intervention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de-DE" dirty="0"/>
          </a:p>
          <a:p>
            <a:pPr rtl="0"/>
            <a:r>
              <a:rPr lang="de-DE" dirty="0"/>
              <a:t>Provide a method for better counterfactual augmentation</a:t>
            </a:r>
          </a:p>
          <a:p>
            <a:pPr rtl="0"/>
            <a:endParaRPr lang="de-DE" dirty="0"/>
          </a:p>
          <a:p>
            <a:pPr rtl="0"/>
            <a:r>
              <a:rPr lang="de-DE" dirty="0"/>
              <a:t>An explicit treatment of first names</a:t>
            </a:r>
          </a:p>
          <a:p>
            <a:pPr rtl="0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433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The Names Intervention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77988" y="5661248"/>
            <a:ext cx="9036032" cy="504056"/>
          </a:xfrm>
        </p:spPr>
        <p:txBody>
          <a:bodyPr rtlCol="0"/>
          <a:lstStyle/>
          <a:p>
            <a:pPr>
              <a:buNone/>
            </a:pPr>
            <a:r>
              <a:rPr lang="en-US" dirty="0"/>
              <a:t>Figure 2: Frequency and gender-specificity of names in </a:t>
            </a:r>
            <a:r>
              <a:rPr lang="de-DE" dirty="0" err="1"/>
              <a:t>the</a:t>
            </a:r>
            <a:r>
              <a:rPr lang="de-DE" dirty="0"/>
              <a:t> SSA </a:t>
            </a:r>
            <a:r>
              <a:rPr lang="de-DE" dirty="0" err="1"/>
              <a:t>dataset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图片 4" descr="Fig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1556792"/>
            <a:ext cx="4464496" cy="384079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8867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</a:rPr>
              <a:t>Improvements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CDA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73932" y="5733256"/>
            <a:ext cx="9865096" cy="432048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dirty="0"/>
              <a:t>Figure 3: Bipartite matching of names by frequency </a:t>
            </a:r>
            <a:r>
              <a:rPr lang="de-DE" dirty="0"/>
              <a:t>and gender-specificity</a:t>
            </a:r>
          </a:p>
        </p:txBody>
      </p:sp>
      <p:pic>
        <p:nvPicPr>
          <p:cNvPr id="4" name="图片 3" descr="Figure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88" y="1628800"/>
            <a:ext cx="4032448" cy="391062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9488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Gender Bias in Word Embeddings</a:t>
            </a:r>
          </a:p>
          <a:p>
            <a:r>
              <a:rPr lang="en-US" altLang="zh-CN" dirty="0"/>
              <a:t>Experimental Setup</a:t>
            </a:r>
          </a:p>
          <a:p>
            <a:r>
              <a:rPr lang="en-US" altLang="zh-CN" dirty="0"/>
              <a:t>Experiments and Results</a:t>
            </a:r>
          </a:p>
          <a:p>
            <a:r>
              <a:rPr lang="en-US" altLang="zh-CN" dirty="0"/>
              <a:t>Discussion and 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4762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Experimental Setup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Compare eight variations </a:t>
            </a:r>
            <a:endParaRPr lang="de-DE" dirty="0"/>
          </a:p>
          <a:p>
            <a:pPr indent="612000"/>
            <a:r>
              <a:rPr lang="en-US" dirty="0"/>
              <a:t>CDA </a:t>
            </a:r>
            <a:r>
              <a:rPr lang="de-DE" dirty="0"/>
              <a:t>,  gCDA</a:t>
            </a:r>
            <a:r>
              <a:rPr lang="en-US" dirty="0"/>
              <a:t>, </a:t>
            </a:r>
            <a:r>
              <a:rPr lang="en-US" dirty="0" err="1"/>
              <a:t>nCDA</a:t>
            </a:r>
            <a:r>
              <a:rPr lang="en-US" dirty="0"/>
              <a:t>, </a:t>
            </a:r>
            <a:r>
              <a:rPr lang="en-US" dirty="0" err="1"/>
              <a:t>Gcds</a:t>
            </a:r>
            <a:r>
              <a:rPr lang="en-US" dirty="0"/>
              <a:t>, </a:t>
            </a:r>
            <a:r>
              <a:rPr lang="en-US" dirty="0" err="1"/>
              <a:t>nCDS</a:t>
            </a:r>
            <a:endParaRPr lang="en-US" dirty="0"/>
          </a:p>
          <a:p>
            <a:pPr indent="612000"/>
            <a:r>
              <a:rPr lang="en-US" dirty="0"/>
              <a:t>WED40</a:t>
            </a:r>
            <a:r>
              <a:rPr lang="de-DE" dirty="0"/>
              <a:t>, </a:t>
            </a:r>
            <a:r>
              <a:rPr lang="en-US" dirty="0"/>
              <a:t>WED70, nWED70 </a:t>
            </a:r>
          </a:p>
          <a:p>
            <a:pPr indent="612000"/>
            <a:r>
              <a:rPr lang="en-US" dirty="0"/>
              <a:t>none</a:t>
            </a:r>
            <a:endParaRPr lang="de-DE" dirty="0"/>
          </a:p>
          <a:p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1901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Experimental Setup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Perform an comparison on two corpora</a:t>
            </a:r>
          </a:p>
          <a:p>
            <a:pPr indent="612000"/>
            <a:r>
              <a:rPr lang="de-DE" dirty="0"/>
              <a:t>Gigaword  </a:t>
            </a:r>
          </a:p>
          <a:p>
            <a:pPr indent="612000"/>
            <a:r>
              <a:rPr lang="de-DE" dirty="0"/>
              <a:t>Wikipedia</a:t>
            </a:r>
          </a:p>
          <a:p>
            <a:pPr indent="612000"/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en-US" dirty="0"/>
              <a:t>matrix and methodology is expanded below. 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8338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Direct bias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altLang="zh-CN" dirty="0"/>
              <a:t>Compute Cohen’s d and a one-sided p-value</a:t>
            </a:r>
          </a:p>
          <a:p>
            <a:r>
              <a:rPr lang="en-US" altLang="zh-CN" dirty="0"/>
              <a:t>Three tests which measure the strength of various gender stereotypes</a:t>
            </a:r>
          </a:p>
          <a:p>
            <a:pPr indent="612000"/>
            <a:r>
              <a:rPr lang="en-US" altLang="zh-CN" dirty="0"/>
              <a:t>art–</a:t>
            </a:r>
            <a:r>
              <a:rPr lang="en-US" altLang="zh-CN" dirty="0" err="1"/>
              <a:t>maths</a:t>
            </a:r>
            <a:endParaRPr lang="en-US" altLang="zh-CN" dirty="0"/>
          </a:p>
          <a:p>
            <a:pPr indent="612000"/>
            <a:r>
              <a:rPr lang="en-US" altLang="zh-CN" dirty="0"/>
              <a:t>arts–sciences</a:t>
            </a:r>
          </a:p>
          <a:p>
            <a:pPr indent="612000"/>
            <a:r>
              <a:rPr lang="en-US" altLang="zh-CN" dirty="0"/>
              <a:t>careers–family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2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Ind</a:t>
            </a:r>
            <a:r>
              <a:rPr lang="de-DE" dirty="0">
                <a:latin typeface="Calibri" panose="020F0502020204030204" pitchFamily="34" charset="0"/>
              </a:rPr>
              <a:t>irect Bias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57908" y="1988840"/>
            <a:ext cx="9143538" cy="3697465"/>
          </a:xfrm>
        </p:spPr>
        <p:txBody>
          <a:bodyPr rtlCol="0"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whether </a:t>
            </a:r>
            <a:r>
              <a:rPr lang="en-US" altLang="zh-CN" dirty="0"/>
              <a:t>the most-biased words </a:t>
            </a:r>
            <a:r>
              <a:rPr lang="en-US" altLang="zh-CN" dirty="0" smtClean="0"/>
              <a:t>remain </a:t>
            </a:r>
            <a:r>
              <a:rPr lang="en-US" altLang="zh-CN" dirty="0"/>
              <a:t>clustered </a:t>
            </a:r>
          </a:p>
          <a:p>
            <a:r>
              <a:rPr lang="en-US" altLang="zh-CN" dirty="0" smtClean="0"/>
              <a:t>whether </a:t>
            </a:r>
            <a:r>
              <a:rPr lang="en-US" altLang="zh-CN" dirty="0"/>
              <a:t>a classifier can be trained to reclassify the gender of </a:t>
            </a:r>
            <a:r>
              <a:rPr lang="en-US" altLang="zh-CN" dirty="0" err="1"/>
              <a:t>debiased</a:t>
            </a:r>
            <a:r>
              <a:rPr lang="en-US" altLang="zh-CN" dirty="0"/>
              <a:t> words.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2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Word similarity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quality of a </a:t>
            </a:r>
            <a:r>
              <a:rPr lang="en-US" altLang="zh-CN" dirty="0" smtClean="0"/>
              <a:t>space </a:t>
            </a:r>
          </a:p>
          <a:p>
            <a:endParaRPr lang="en-US" altLang="zh-CN" dirty="0"/>
          </a:p>
          <a:p>
            <a:r>
              <a:rPr lang="en-US" altLang="zh-CN" dirty="0"/>
              <a:t>Similarity </a:t>
            </a:r>
            <a:r>
              <a:rPr lang="en-US" altLang="zh-CN" dirty="0" smtClean="0"/>
              <a:t>scores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2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Sentiment classification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Quantify </a:t>
            </a:r>
            <a:r>
              <a:rPr lang="en-US" altLang="zh-CN" dirty="0" smtClean="0"/>
              <a:t>d</a:t>
            </a:r>
            <a:r>
              <a:rPr lang="en-US" altLang="zh-CN" dirty="0" smtClean="0"/>
              <a:t>ownstream performance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classification is performed by an SVM classifier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2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Non-biased gender analogies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506 </a:t>
            </a:r>
            <a:r>
              <a:rPr lang="en-US" altLang="zh-CN" dirty="0"/>
              <a:t>analogies in the family analogy </a:t>
            </a:r>
            <a:r>
              <a:rPr lang="en-US" altLang="zh-CN" dirty="0" smtClean="0"/>
              <a:t>subset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proportional </a:t>
            </a:r>
            <a:r>
              <a:rPr lang="en-US" altLang="zh-CN" dirty="0"/>
              <a:t>pair-based analogy test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27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7908" y="2348880"/>
            <a:ext cx="9143538" cy="1066800"/>
          </a:xfrm>
        </p:spPr>
        <p:txBody>
          <a:bodyPr>
            <a:normAutofit/>
          </a:bodyPr>
          <a:lstStyle/>
          <a:p>
            <a:pPr algn="ctr"/>
            <a:r>
              <a:rPr lang="de-DE" altLang="zh-CN" sz="4000" dirty="0"/>
              <a:t>Results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Direct bias</a:t>
            </a:r>
          </a:p>
        </p:txBody>
      </p:sp>
      <p:pic>
        <p:nvPicPr>
          <p:cNvPr id="4" name="内容占位符 3" descr="Table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4132" y="1628799"/>
            <a:ext cx="5400600" cy="3916039"/>
          </a:xfrm>
        </p:spPr>
      </p:pic>
      <p:sp>
        <p:nvSpPr>
          <p:cNvPr id="5" name="TextBox 4"/>
          <p:cNvSpPr txBox="1"/>
          <p:nvPr/>
        </p:nvSpPr>
        <p:spPr>
          <a:xfrm>
            <a:off x="3934172" y="5661248"/>
            <a:ext cx="511256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Table 1: Direct bias results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Ind</a:t>
            </a:r>
            <a:r>
              <a:rPr lang="de-DE" dirty="0">
                <a:latin typeface="Calibri" panose="020F0502020204030204" pitchFamily="34" charset="0"/>
              </a:rPr>
              <a:t>irect bias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86100" y="5229200"/>
            <a:ext cx="5472608" cy="504056"/>
          </a:xfrm>
        </p:spPr>
        <p:txBody>
          <a:bodyPr rtlCol="0"/>
          <a:lstStyle/>
          <a:p>
            <a:pPr>
              <a:buNone/>
            </a:pPr>
            <a:r>
              <a:rPr lang="en-US" altLang="zh-CN" dirty="0"/>
              <a:t>Figure 5: Most biased cluster purity results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8" name="图片 7" descr="Figure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32" y="1844824"/>
            <a:ext cx="4458028" cy="333931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Gender bias</a:t>
            </a:r>
          </a:p>
          <a:p>
            <a:pPr indent="612000" rtl="0"/>
            <a:r>
              <a:rPr lang="de-DE" dirty="0"/>
              <a:t>Consistent and pervasive </a:t>
            </a:r>
          </a:p>
          <a:p>
            <a:pPr indent="612000" rtl="0"/>
            <a:endParaRPr lang="de-DE" dirty="0"/>
          </a:p>
          <a:p>
            <a:r>
              <a:rPr lang="de-DE" altLang="zh-CN" dirty="0"/>
              <a:t>Reduce the gender bias in word embeddings</a:t>
            </a:r>
          </a:p>
          <a:p>
            <a:pPr indent="612000"/>
            <a:r>
              <a:rPr lang="de-DE" altLang="zh-CN" dirty="0"/>
              <a:t>Hide the bias rather than remove it</a:t>
            </a:r>
          </a:p>
          <a:p>
            <a:pPr indent="612000" rtl="0"/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1516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Ind</a:t>
            </a:r>
            <a:r>
              <a:rPr lang="de-DE" dirty="0">
                <a:latin typeface="Calibri" panose="020F0502020204030204" pitchFamily="34" charset="0"/>
              </a:rPr>
              <a:t>irect bias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14092" y="5229200"/>
            <a:ext cx="5688632" cy="504056"/>
          </a:xfrm>
        </p:spPr>
        <p:txBody>
          <a:bodyPr rtlCol="0">
            <a:normAutofit fontScale="92500"/>
          </a:bodyPr>
          <a:lstStyle/>
          <a:p>
            <a:pPr>
              <a:buNone/>
            </a:pPr>
            <a:r>
              <a:rPr lang="en-US" altLang="zh-CN" dirty="0"/>
              <a:t>Figure 6: Clustering of biased words (</a:t>
            </a:r>
            <a:r>
              <a:rPr lang="en-US" altLang="zh-CN" dirty="0" err="1"/>
              <a:t>Gigaword</a:t>
            </a:r>
            <a:r>
              <a:rPr lang="en-US" altLang="zh-CN" dirty="0"/>
              <a:t>)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5" name="图片 4" descr="Figure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1772816"/>
            <a:ext cx="6052574" cy="31455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Ind</a:t>
            </a:r>
            <a:r>
              <a:rPr lang="de-DE" dirty="0">
                <a:latin typeface="Calibri" panose="020F0502020204030204" pitchFamily="34" charset="0"/>
              </a:rPr>
              <a:t>irect bias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70076" y="5373216"/>
            <a:ext cx="6912768" cy="50405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altLang="zh-CN" dirty="0"/>
              <a:t>Figure 7: Reclassification of most biased words results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6" name="图片 5" descr="Figure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56" y="1772816"/>
            <a:ext cx="4680520" cy="350597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Word similarity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6180" y="5589240"/>
            <a:ext cx="4608512" cy="515888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altLang="zh-CN" dirty="0"/>
              <a:t>Table 2: Word similarity Results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4" name="图片 3" descr="Tabl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1628800"/>
            <a:ext cx="5616624" cy="395287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Sentiment classification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02124" y="5445224"/>
            <a:ext cx="5147600" cy="443880"/>
          </a:xfrm>
        </p:spPr>
        <p:txBody>
          <a:bodyPr rtlCol="0"/>
          <a:lstStyle/>
          <a:p>
            <a:pPr>
              <a:buNone/>
            </a:pPr>
            <a:r>
              <a:rPr lang="en-US" altLang="zh-CN" dirty="0"/>
              <a:t>Figure 8: Sentiment classification results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4" name="图片 3" descr="Figure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24" y="1844824"/>
            <a:ext cx="4710448" cy="352839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5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altLang="zh-CN" dirty="0"/>
              <a:t>Non-biased gender analogies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58108" y="5301208"/>
            <a:ext cx="5723664" cy="443880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altLang="zh-CN" dirty="0"/>
              <a:t>Figure 9: Non-biased gender analogy results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5" name="图片 4" descr="Figure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24" y="1700808"/>
            <a:ext cx="4614317" cy="345638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1974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7908" y="2348880"/>
            <a:ext cx="9143538" cy="1066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Conclusion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34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n-US" altLang="zh-CN" dirty="0" smtClean="0"/>
              <a:t>WED </a:t>
            </a:r>
            <a:r>
              <a:rPr lang="en-US" altLang="zh-CN" dirty="0"/>
              <a:t>and CDA, on </a:t>
            </a:r>
            <a:r>
              <a:rPr lang="en-US" altLang="zh-CN" dirty="0" smtClean="0"/>
              <a:t>Wikipedia </a:t>
            </a:r>
            <a:r>
              <a:rPr lang="en-US" altLang="zh-CN" dirty="0"/>
              <a:t>and the English </a:t>
            </a:r>
            <a:r>
              <a:rPr lang="en-US" altLang="zh-CN" dirty="0" err="1" smtClean="0"/>
              <a:t>Gigaword</a:t>
            </a:r>
            <a:r>
              <a:rPr lang="en-US" altLang="zh-CN" dirty="0" smtClean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A fundamental limitation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Extend </a:t>
            </a:r>
            <a:r>
              <a:rPr lang="en-US" altLang="zh-CN" dirty="0"/>
              <a:t>the Names </a:t>
            </a:r>
            <a:r>
              <a:rPr lang="en-US" altLang="zh-CN" dirty="0" smtClean="0"/>
              <a:t>Intervention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8553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7908" y="2420888"/>
            <a:ext cx="9143538" cy="1066800"/>
          </a:xfrm>
        </p:spPr>
        <p:txBody>
          <a:bodyPr/>
          <a:lstStyle/>
          <a:p>
            <a:pPr algn="ctr"/>
            <a:r>
              <a:rPr lang="en-US" altLang="zh-CN" dirty="0"/>
              <a:t>Thanks for your listening!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392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Gender Bias in Word Embeddings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Existing Debiasing Methods</a:t>
            </a:r>
          </a:p>
          <a:p>
            <a:pPr indent="612000"/>
            <a:r>
              <a:rPr lang="en-US" altLang="zh-CN" dirty="0"/>
              <a:t>post-processing </a:t>
            </a:r>
            <a:r>
              <a:rPr lang="en-US" altLang="zh-CN" dirty="0" err="1"/>
              <a:t>dibiasing</a:t>
            </a:r>
            <a:r>
              <a:rPr lang="en-US" altLang="zh-CN" dirty="0"/>
              <a:t> method</a:t>
            </a:r>
          </a:p>
          <a:p>
            <a:pPr indent="612000"/>
            <a:r>
              <a:rPr lang="en-US" altLang="zh-CN" dirty="0"/>
              <a:t>Train </a:t>
            </a:r>
            <a:r>
              <a:rPr lang="en-US" altLang="zh-CN" dirty="0" err="1"/>
              <a:t>debiased</a:t>
            </a:r>
            <a:r>
              <a:rPr lang="en-US" altLang="zh-CN" dirty="0"/>
              <a:t> word embeddings from scratch</a:t>
            </a:r>
          </a:p>
          <a:p>
            <a:endParaRPr lang="en-US" altLang="zh-CN" dirty="0"/>
          </a:p>
          <a:p>
            <a:r>
              <a:rPr lang="en-US" altLang="zh-CN" dirty="0"/>
              <a:t>Remaining bias after using </a:t>
            </a:r>
            <a:r>
              <a:rPr lang="en-US" altLang="zh-CN" dirty="0" err="1"/>
              <a:t>debiasing</a:t>
            </a:r>
            <a:r>
              <a:rPr lang="en-US" altLang="zh-CN" dirty="0"/>
              <a:t> methods</a:t>
            </a:r>
          </a:p>
          <a:p>
            <a:pPr indent="612000"/>
            <a:r>
              <a:rPr lang="en-US" altLang="zh-CN" dirty="0"/>
              <a:t>Methods and results rely on the specific bias definition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6987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Experimental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Refer to the word embeddings of the previous works</a:t>
            </a:r>
          </a:p>
          <a:p>
            <a:pPr indent="612000"/>
            <a:r>
              <a:rPr lang="en-US" altLang="zh-CN" dirty="0"/>
              <a:t>HARD-DEBIASED </a:t>
            </a:r>
          </a:p>
          <a:p>
            <a:pPr indent="612000"/>
            <a:r>
              <a:rPr lang="en-US" altLang="zh-CN" dirty="0"/>
              <a:t>GN-GLOVE</a:t>
            </a:r>
          </a:p>
          <a:p>
            <a:pPr indent="612000"/>
            <a:endParaRPr lang="en-US" altLang="zh-CN" dirty="0"/>
          </a:p>
          <a:p>
            <a:r>
              <a:rPr lang="en-US" altLang="zh-CN" dirty="0"/>
              <a:t>Word Embedding Association Test (WEAT)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9176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7908" y="2348880"/>
            <a:ext cx="9143538" cy="1066800"/>
          </a:xfrm>
        </p:spPr>
        <p:txBody>
          <a:bodyPr>
            <a:normAutofit/>
          </a:bodyPr>
          <a:lstStyle/>
          <a:p>
            <a:pPr algn="ctr"/>
            <a:r>
              <a:rPr lang="de-DE" altLang="zh-CN" sz="4000" dirty="0"/>
              <a:t>Experiments and Results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0663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Male- and female-biased words cluster together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1884" y="3429000"/>
            <a:ext cx="10414893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800" dirty="0"/>
              <a:t>(a) Clustering for HARD-DEBIASED embedding, before (left hand-side) and after (right hand-side) </a:t>
            </a:r>
            <a:r>
              <a:rPr lang="en-US" altLang="zh-CN" sz="1800" dirty="0" err="1"/>
              <a:t>debiasing</a:t>
            </a:r>
            <a:r>
              <a:rPr lang="en-US" altLang="zh-CN" sz="1800" dirty="0"/>
              <a:t>.</a:t>
            </a:r>
            <a:endParaRPr lang="zh-CN" altLang="en-US" sz="18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773932" y="5805264"/>
            <a:ext cx="903603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altLang="zh-CN" dirty="0">
                <a:latin typeface="Calibri" panose="020F0502020204030204" pitchFamily="34" charset="0"/>
              </a:rPr>
              <a:t>Figure 1: Clustering the 1,000 most biased words, before and after </a:t>
            </a:r>
            <a:r>
              <a:rPr lang="en-US" altLang="zh-CN" dirty="0" err="1">
                <a:latin typeface="Calibri" panose="020F0502020204030204" pitchFamily="34" charset="0"/>
              </a:rPr>
              <a:t>debiasing</a:t>
            </a:r>
            <a:r>
              <a:rPr lang="en-US" altLang="zh-CN" dirty="0">
                <a:latin typeface="Calibri" panose="020F0502020204030204" pitchFamily="34" charset="0"/>
              </a:rPr>
              <a:t>, for both models.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341884" y="5229200"/>
            <a:ext cx="99371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/>
              <a:t>(b) Clustering for GN-GLOVE embedding, before (left </a:t>
            </a:r>
            <a:r>
              <a:rPr lang="en-US" altLang="zh-CN" dirty="0" err="1"/>
              <a:t>handside</a:t>
            </a:r>
            <a:r>
              <a:rPr lang="en-US" altLang="zh-CN" dirty="0"/>
              <a:t>) and after (right hand-side) </a:t>
            </a:r>
            <a:r>
              <a:rPr lang="en-US" altLang="zh-CN" dirty="0" err="1"/>
              <a:t>debiasing</a:t>
            </a:r>
            <a:r>
              <a:rPr lang="en-US" altLang="zh-CN" dirty="0"/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图片 5" descr="Figure 1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28" y="1772816"/>
            <a:ext cx="6806146" cy="1512168"/>
          </a:xfrm>
          <a:prstGeom prst="rect">
            <a:avLst/>
          </a:prstGeom>
        </p:spPr>
      </p:pic>
      <p:pic>
        <p:nvPicPr>
          <p:cNvPr id="7" name="图片 6" descr="Figure 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36" y="3789040"/>
            <a:ext cx="6731762" cy="1512168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0009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Bias-by-projection correlates to bias-</a:t>
            </a:r>
            <a:r>
              <a:rPr lang="en-US" altLang="zh-CN" dirty="0" err="1"/>
              <a:t>byneighbours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percentage of male/female socially-biased words among the k nearest neighbors of the target word</a:t>
            </a:r>
          </a:p>
          <a:p>
            <a:endParaRPr lang="en-US" altLang="zh-CN" dirty="0"/>
          </a:p>
          <a:p>
            <a:r>
              <a:rPr lang="en-US" altLang="zh-CN" dirty="0"/>
              <a:t>Measure the correlation of this new bias measure with the original bias measure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6533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Professions</a:t>
            </a:r>
            <a:endParaRPr lang="zh-CN" altLang="en-US" dirty="0"/>
          </a:p>
        </p:txBody>
      </p:sp>
      <p:pic>
        <p:nvPicPr>
          <p:cNvPr id="4" name="图片 3" descr="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1700808"/>
            <a:ext cx="3313198" cy="2952328"/>
          </a:xfrm>
          <a:prstGeom prst="rect">
            <a:avLst/>
          </a:prstGeom>
        </p:spPr>
      </p:pic>
      <p:pic>
        <p:nvPicPr>
          <p:cNvPr id="5" name="图片 4" descr="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1700808"/>
            <a:ext cx="3102833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0476" y="4725144"/>
            <a:ext cx="4248472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(b) The plots for GN-GLOVE embedding, before (top) and after (bottom) </a:t>
            </a:r>
            <a:r>
              <a:rPr lang="en-US" altLang="zh-CN" dirty="0" err="1"/>
              <a:t>debiasing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9916" y="4725144"/>
            <a:ext cx="4464496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dirty="0"/>
              <a:t>(a) The plots for HARD-DEBIASED embedding, before (top) and after (bottom) </a:t>
            </a:r>
            <a:r>
              <a:rPr lang="en-US" altLang="zh-CN" dirty="0" err="1"/>
              <a:t>debiasing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9876" y="5661248"/>
            <a:ext cx="10384702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CN" dirty="0"/>
              <a:t>Figure 2: The number of male neighbors for each profession as a function of its original bias, before and after</a:t>
            </a:r>
          </a:p>
          <a:p>
            <a:r>
              <a:rPr lang="en-US" altLang="zh-CN" dirty="0" err="1"/>
              <a:t>debiasing</a:t>
            </a:r>
            <a:r>
              <a:rPr lang="en-US" altLang="zh-CN" dirty="0"/>
              <a:t>. We show only a limited number of professions on the plot to make it readable.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9015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bersichtspräsentation zur Projektplanung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713428_TF03460544" id="{986F7124-CEB1-401F-9674-A91A5005DA0E}" vid="{3397C105-68B9-4AD8-8571-2A3E2616E582}"/>
    </a:ext>
  </a:extLst>
</a:theme>
</file>

<file path=ppt/theme/theme2.xml><?xml version="1.0" encoding="utf-8"?>
<a:theme xmlns:a="http://schemas.openxmlformats.org/drawingml/2006/main" name="Office-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Übersichtspräsentation zur Geschäftsprojektplanung</Template>
  <TotalTime>67</TotalTime>
  <Words>731</Words>
  <Application>Microsoft Office PowerPoint</Application>
  <PresentationFormat>自定义</PresentationFormat>
  <Paragraphs>205</Paragraphs>
  <Slides>37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Übersichtspräsentation zur Projektplanung</vt:lpstr>
      <vt:lpstr>Lipstick on a Pig: Debiasing Methods Cover up Systematic Gender Biases in Word Embeddings But do not Remove Them</vt:lpstr>
      <vt:lpstr>Overview</vt:lpstr>
      <vt:lpstr>Introduction</vt:lpstr>
      <vt:lpstr>Gender Bias in Word Embeddings </vt:lpstr>
      <vt:lpstr>Experimental Setup</vt:lpstr>
      <vt:lpstr>Experiments and Results</vt:lpstr>
      <vt:lpstr>Male- and female-biased words cluster together</vt:lpstr>
      <vt:lpstr>Bias-by-projection correlates to bias-byneighbours</vt:lpstr>
      <vt:lpstr>Professions</vt:lpstr>
      <vt:lpstr>Association between female/male and female/male-stereotyped words</vt:lpstr>
      <vt:lpstr>Classifying previously female- and male-biased words</vt:lpstr>
      <vt:lpstr>Discussion and Conclusion</vt:lpstr>
      <vt:lpstr>It’s All in the Name: Mitigating Gender Bias with Name-Based Counterfactual Data Substitution</vt:lpstr>
      <vt:lpstr>Overview</vt:lpstr>
      <vt:lpstr>Introduction</vt:lpstr>
      <vt:lpstr>Counterfactual Data Substitution (CDS)</vt:lpstr>
      <vt:lpstr>The Names Intervention</vt:lpstr>
      <vt:lpstr>The Names Intervention</vt:lpstr>
      <vt:lpstr>Improvements to CDA</vt:lpstr>
      <vt:lpstr>Experimental Setup</vt:lpstr>
      <vt:lpstr>Experimental Setup</vt:lpstr>
      <vt:lpstr>Direct bias</vt:lpstr>
      <vt:lpstr>Indirect Bias</vt:lpstr>
      <vt:lpstr>Word similarity</vt:lpstr>
      <vt:lpstr>Sentiment classification</vt:lpstr>
      <vt:lpstr>Non-biased gender analogies</vt:lpstr>
      <vt:lpstr>Results</vt:lpstr>
      <vt:lpstr>Direct bias</vt:lpstr>
      <vt:lpstr>Indirect bias</vt:lpstr>
      <vt:lpstr>Indirect bias</vt:lpstr>
      <vt:lpstr>Indirect bias</vt:lpstr>
      <vt:lpstr>Word similarity</vt:lpstr>
      <vt:lpstr>Sentiment classification</vt:lpstr>
      <vt:lpstr>Non-biased gender analogies</vt:lpstr>
      <vt:lpstr>Conclusion</vt:lpstr>
      <vt:lpstr>Conclusion</vt:lpstr>
      <vt:lpstr>Thanks for your listening!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Projektübersicht</dc:title>
  <dc:creator>Lyu, Ke</dc:creator>
  <cp:lastModifiedBy>Administrator</cp:lastModifiedBy>
  <cp:revision>61</cp:revision>
  <dcterms:created xsi:type="dcterms:W3CDTF">2019-11-23T14:25:20Z</dcterms:created>
  <dcterms:modified xsi:type="dcterms:W3CDTF">2019-12-01T20:56:49Z</dcterms:modified>
</cp:coreProperties>
</file>