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63" r:id="rId3"/>
    <p:sldId id="264" r:id="rId4"/>
    <p:sldId id="265" r:id="rId5"/>
    <p:sldId id="266" r:id="rId6"/>
    <p:sldId id="267" r:id="rId7"/>
    <p:sldId id="257" r:id="rId8"/>
    <p:sldId id="258" r:id="rId9"/>
    <p:sldId id="259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  <p:sldId id="281" r:id="rId23"/>
    <p:sldId id="280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EDF57-75B6-A443-9E69-80FF0CADAE4D}" v="690" dt="2019-12-03T03:07:42.329"/>
    <p1510:client id="{E39E3B82-A01C-4F3A-9F12-63A1FB1ABF97}" v="19" dt="2019-12-03T03:14:28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54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8CBA2-E2C5-864D-854B-91B77BAB28D3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02FDA-E0A8-114A-BA69-63100A9FB48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779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bisher vorgestellten Papers beschäftigten sich mit Discovery, der Entdeckung von MWEs.</a:t>
            </a:r>
          </a:p>
          <a:p>
            <a:endParaRPr lang="de-DE" dirty="0"/>
          </a:p>
          <a:p>
            <a:r>
              <a:rPr lang="de-DE" dirty="0"/>
              <a:t>Katz und Giesbrecht beschäftigen sich mit Identifikation</a:t>
            </a:r>
          </a:p>
          <a:p>
            <a:endParaRPr lang="de-DE" dirty="0"/>
          </a:p>
          <a:p>
            <a:r>
              <a:rPr lang="de-DE" dirty="0"/>
              <a:t>und untersuchen </a:t>
            </a:r>
            <a:r>
              <a:rPr lang="de-DE" dirty="0" err="1"/>
              <a:t>hypothese</a:t>
            </a:r>
            <a:r>
              <a:rPr lang="de-DE" dirty="0"/>
              <a:t> ob durch nutzen des </a:t>
            </a:r>
            <a:r>
              <a:rPr lang="de-DE" dirty="0" err="1"/>
              <a:t>kontexts</a:t>
            </a:r>
            <a:r>
              <a:rPr lang="de-DE" dirty="0"/>
              <a:t> </a:t>
            </a:r>
            <a:r>
              <a:rPr lang="de-DE" dirty="0" err="1"/>
              <a:t>mwes</a:t>
            </a:r>
            <a:r>
              <a:rPr lang="de-DE" dirty="0"/>
              <a:t> als </a:t>
            </a:r>
            <a:r>
              <a:rPr lang="de-DE" dirty="0" err="1"/>
              <a:t>comp</a:t>
            </a:r>
            <a:r>
              <a:rPr lang="de-DE" dirty="0"/>
              <a:t> non-</a:t>
            </a:r>
            <a:r>
              <a:rPr lang="de-DE" dirty="0" err="1"/>
              <a:t>comp</a:t>
            </a:r>
            <a:r>
              <a:rPr lang="de-DE" dirty="0"/>
              <a:t> identifiziert kann</a:t>
            </a:r>
          </a:p>
          <a:p>
            <a:endParaRPr lang="de-DE" dirty="0"/>
          </a:p>
          <a:p>
            <a:r>
              <a:rPr lang="de-DE" dirty="0"/>
              <a:t>2 </a:t>
            </a:r>
            <a:r>
              <a:rPr lang="de-DE" dirty="0" err="1"/>
              <a:t>vektoren</a:t>
            </a:r>
            <a:r>
              <a:rPr lang="de-DE" dirty="0"/>
              <a:t> vgl. </a:t>
            </a:r>
          </a:p>
          <a:p>
            <a:endParaRPr lang="de-DE" dirty="0"/>
          </a:p>
          <a:p>
            <a:r>
              <a:rPr lang="de-DE" dirty="0"/>
              <a:t>später stelle ich euch 2 </a:t>
            </a:r>
            <a:r>
              <a:rPr lang="de-DE" dirty="0" err="1"/>
              <a:t>exp</a:t>
            </a:r>
            <a:r>
              <a:rPr lang="de-DE" dirty="0"/>
              <a:t>. vor, die zeigen, dass cos...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448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Quellen = Korpus</a:t>
            </a:r>
          </a:p>
          <a:p>
            <a:endParaRPr lang="de-DE" dirty="0"/>
          </a:p>
          <a:p>
            <a:r>
              <a:rPr lang="de-DE" dirty="0"/>
              <a:t>Landauer et al. Zeigt, dass LSA MWE Ident. Minimal verbessert</a:t>
            </a:r>
          </a:p>
          <a:p>
            <a:r>
              <a:rPr lang="de-DE" dirty="0"/>
              <a:t>Schone und </a:t>
            </a:r>
            <a:r>
              <a:rPr lang="de-DE" dirty="0" err="1"/>
              <a:t>Jurafsky</a:t>
            </a:r>
            <a:r>
              <a:rPr lang="de-DE" dirty="0"/>
              <a:t> -&gt; alle gleiche Quellen! </a:t>
            </a:r>
            <a:r>
              <a:rPr lang="de-DE" dirty="0">
                <a:sym typeface="Wingdings" pitchFamily="2" charset="2"/>
              </a:rPr>
              <a:t></a:t>
            </a:r>
          </a:p>
          <a:p>
            <a:r>
              <a:rPr lang="de-DE" dirty="0">
                <a:sym typeface="Wingdings" pitchFamily="2" charset="2"/>
              </a:rPr>
              <a:t>Fast nur non-</a:t>
            </a:r>
            <a:r>
              <a:rPr lang="de-DE" dirty="0" err="1">
                <a:sym typeface="Wingdings" pitchFamily="2" charset="2"/>
              </a:rPr>
              <a:t>comp</a:t>
            </a:r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Was mit </a:t>
            </a:r>
            <a:r>
              <a:rPr lang="de-DE" dirty="0" err="1">
                <a:sym typeface="Wingdings" pitchFamily="2" charset="2"/>
              </a:rPr>
              <a:t>comp</a:t>
            </a:r>
            <a:r>
              <a:rPr lang="de-DE" dirty="0">
                <a:sym typeface="Wingdings" pitchFamily="2" charset="2"/>
              </a:rPr>
              <a:t> MWEs?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582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Versucht mit </a:t>
            </a:r>
            <a:r>
              <a:rPr lang="de-DE" sz="1200" b="1" dirty="0"/>
              <a:t>statistischen </a:t>
            </a:r>
            <a:r>
              <a:rPr lang="de-DE" dirty="0" err="1"/>
              <a:t>methoden</a:t>
            </a:r>
            <a:r>
              <a:rPr lang="de-DE" dirty="0"/>
              <a:t> non-</a:t>
            </a:r>
            <a:r>
              <a:rPr lang="de-DE" dirty="0" err="1"/>
              <a:t>comps</a:t>
            </a:r>
            <a:r>
              <a:rPr lang="de-DE" dirty="0"/>
              <a:t> zu identifizieren</a:t>
            </a:r>
          </a:p>
          <a:p>
            <a:endParaRPr lang="de-DE" dirty="0"/>
          </a:p>
          <a:p>
            <a:r>
              <a:rPr lang="de-DE" dirty="0"/>
              <a:t>hier: Wollen Berechnungen auf handklassifizierten </a:t>
            </a:r>
            <a:r>
              <a:rPr lang="de-DE" dirty="0" err="1"/>
              <a:t>korpus</a:t>
            </a:r>
            <a:r>
              <a:rPr lang="de-DE" dirty="0"/>
              <a:t> anwenden</a:t>
            </a:r>
          </a:p>
          <a:p>
            <a:endParaRPr lang="de-DE" dirty="0"/>
          </a:p>
          <a:p>
            <a:r>
              <a:rPr lang="de-DE" dirty="0"/>
              <a:t>Heuristik: Kunst, mit wenig Wissen und Zeit, wahrscheinliche Aussagen und Lösungen erlangen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049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Wortraummodell wie bei Schütze (1998) erweitern, nicht nur ein </a:t>
            </a:r>
            <a:r>
              <a:rPr lang="de-DE" dirty="0" err="1"/>
              <a:t>wort</a:t>
            </a:r>
            <a:r>
              <a:rPr lang="de-DE" dirty="0"/>
              <a:t> vergleichen</a:t>
            </a:r>
          </a:p>
          <a:p>
            <a:r>
              <a:rPr lang="de-DE" dirty="0"/>
              <a:t>SVD = </a:t>
            </a:r>
            <a:r>
              <a:rPr lang="de-DE" dirty="0" err="1"/>
              <a:t>Singulärwertzerlegung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67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jedes MWE hat eigenen </a:t>
            </a:r>
            <a:r>
              <a:rPr lang="de-DE" dirty="0" err="1"/>
              <a:t>bedeutungsvektor</a:t>
            </a:r>
            <a:r>
              <a:rPr lang="de-DE" dirty="0"/>
              <a:t> bekommen</a:t>
            </a:r>
          </a:p>
          <a:p>
            <a:r>
              <a:rPr lang="de-DE" dirty="0"/>
              <a:t>ziel: Bedeutung von den </a:t>
            </a:r>
            <a:r>
              <a:rPr lang="de-DE" dirty="0" err="1"/>
              <a:t>löffel</a:t>
            </a:r>
            <a:r>
              <a:rPr lang="de-DE" dirty="0"/>
              <a:t> abgeben herausfinden</a:t>
            </a:r>
          </a:p>
          <a:p>
            <a:endParaRPr lang="de-DE" dirty="0"/>
          </a:p>
          <a:p>
            <a:r>
              <a:rPr lang="de-DE" dirty="0"/>
              <a:t>weil 'den </a:t>
            </a:r>
            <a:r>
              <a:rPr lang="de-DE" dirty="0" err="1"/>
              <a:t>löffel</a:t>
            </a:r>
            <a:r>
              <a:rPr lang="de-DE" dirty="0"/>
              <a:t> abgeben' näher an sterben ist </a:t>
            </a:r>
            <a:r>
              <a:rPr lang="de-DE" dirty="0" err="1"/>
              <a:t>bedeutung</a:t>
            </a:r>
            <a:r>
              <a:rPr lang="de-DE" dirty="0"/>
              <a:t> </a:t>
            </a:r>
            <a:r>
              <a:rPr lang="de-DE" dirty="0" err="1"/>
              <a:t>ähnllicher</a:t>
            </a:r>
            <a:r>
              <a:rPr lang="de-DE" dirty="0"/>
              <a:t> zu sterben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028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für das 1. </a:t>
            </a:r>
            <a:r>
              <a:rPr lang="de-DE" dirty="0" err="1"/>
              <a:t>exp</a:t>
            </a:r>
            <a:r>
              <a:rPr lang="de-DE" dirty="0"/>
              <a:t> wurden alle vorkommen von ins </a:t>
            </a:r>
            <a:r>
              <a:rPr lang="de-DE" dirty="0" err="1"/>
              <a:t>wasser</a:t>
            </a:r>
            <a:r>
              <a:rPr lang="de-DE" dirty="0"/>
              <a:t> fallen...</a:t>
            </a:r>
          </a:p>
          <a:p>
            <a:endParaRPr lang="de-DE" dirty="0"/>
          </a:p>
          <a:p>
            <a:r>
              <a:rPr lang="de-DE" dirty="0" err="1"/>
              <a:t>Cosinuswinkel</a:t>
            </a:r>
            <a:r>
              <a:rPr lang="de-DE" dirty="0"/>
              <a:t> der </a:t>
            </a:r>
            <a:r>
              <a:rPr lang="de-DE" dirty="0" err="1"/>
              <a:t>Bedeutungsvektore</a:t>
            </a:r>
            <a:r>
              <a:rPr lang="de-DE" dirty="0"/>
              <a:t> -&gt; unterschiedliche Bedeutung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653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Vektoren werden auf der </a:t>
            </a:r>
            <a:r>
              <a:rPr lang="de-DE" dirty="0" err="1"/>
              <a:t>basis</a:t>
            </a:r>
            <a:r>
              <a:rPr lang="de-DE" dirty="0"/>
              <a:t> der Trainingsdaten berechnet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Nächster </a:t>
            </a:r>
            <a:r>
              <a:rPr lang="de-DE" dirty="0" err="1"/>
              <a:t>nachbar</a:t>
            </a:r>
            <a:r>
              <a:rPr lang="de-DE" dirty="0"/>
              <a:t> </a:t>
            </a:r>
            <a:r>
              <a:rPr lang="de-DE" dirty="0" err="1"/>
              <a:t>klassifikation</a:t>
            </a:r>
            <a:endParaRPr lang="de-DE" dirty="0"/>
          </a:p>
          <a:p>
            <a:endParaRPr lang="de-DE" dirty="0"/>
          </a:p>
          <a:p>
            <a:r>
              <a:rPr lang="de-DE" dirty="0"/>
              <a:t>!!!!!!</a:t>
            </a:r>
            <a:r>
              <a:rPr lang="de-DE" dirty="0" err="1"/>
              <a:t>Accuracy</a:t>
            </a:r>
            <a:r>
              <a:rPr lang="de-DE" dirty="0"/>
              <a:t> ist größer, als die max.-</a:t>
            </a:r>
            <a:r>
              <a:rPr lang="de-DE" dirty="0" err="1"/>
              <a:t>likelihood</a:t>
            </a:r>
            <a:r>
              <a:rPr lang="de-DE" dirty="0"/>
              <a:t> </a:t>
            </a:r>
            <a:r>
              <a:rPr lang="de-DE" dirty="0" err="1"/>
              <a:t>baseline</a:t>
            </a:r>
            <a:r>
              <a:rPr lang="de-DE" dirty="0"/>
              <a:t> 58%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694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Ende des </a:t>
            </a:r>
            <a:r>
              <a:rPr lang="de-DE" dirty="0" err="1"/>
              <a:t>experiment</a:t>
            </a:r>
            <a:r>
              <a:rPr lang="de-DE" dirty="0"/>
              <a:t>, letzter teil</a:t>
            </a:r>
          </a:p>
          <a:p>
            <a:r>
              <a:rPr lang="de-DE" dirty="0"/>
              <a:t>Werte zeigen Ähnlichkeit zw. </a:t>
            </a:r>
            <a:r>
              <a:rPr lang="de-DE" dirty="0" err="1"/>
              <a:t>vektoren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843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Datenbank ist voller Kollokationskandidaten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Wir wissen, das es immer ein Deutlicher Verteilungsunterschied zwischen </a:t>
            </a:r>
            <a:r>
              <a:rPr lang="de-DE" sz="1200" dirty="0" err="1"/>
              <a:t>comp</a:t>
            </a:r>
            <a:r>
              <a:rPr lang="de-DE" sz="1200" dirty="0"/>
              <a:t> und non-</a:t>
            </a:r>
            <a:r>
              <a:rPr lang="de-DE" sz="1200" dirty="0" err="1"/>
              <a:t>comp</a:t>
            </a:r>
            <a:r>
              <a:rPr lang="de-DE" sz="1200" dirty="0"/>
              <a:t> </a:t>
            </a:r>
            <a:r>
              <a:rPr lang="de-DE" sz="1200" dirty="0" err="1"/>
              <a:t>bedeutung</a:t>
            </a:r>
            <a:r>
              <a:rPr lang="de-DE" sz="1200" dirty="0"/>
              <a:t> existiert</a:t>
            </a:r>
          </a:p>
          <a:p>
            <a:endParaRPr lang="de-DE" dirty="0"/>
          </a:p>
          <a:p>
            <a:r>
              <a:rPr lang="de-DE" dirty="0"/>
              <a:t>Erwartung hier: wenn MWE idiomatische Bedeutung hat, dann geringe Vektorähnlichkeit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008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 geringer Vektorähnlichkeit -&gt; idiomatische Bedeutung des MWEs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853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auf_strecke_bleiben</a:t>
            </a:r>
            <a:r>
              <a:rPr lang="de-DE" dirty="0"/>
              <a:t> : Bedeutungsvektor eines MWEs</a:t>
            </a:r>
          </a:p>
          <a:p>
            <a:endParaRPr lang="de-DE" dirty="0"/>
          </a:p>
          <a:p>
            <a:r>
              <a:rPr lang="de-DE" dirty="0"/>
              <a:t>strecke + bleiben : </a:t>
            </a:r>
            <a:r>
              <a:rPr lang="de-DE" dirty="0" err="1"/>
              <a:t>composed</a:t>
            </a:r>
            <a:r>
              <a:rPr lang="de-DE" dirty="0"/>
              <a:t> </a:t>
            </a:r>
            <a:r>
              <a:rPr lang="de-DE" dirty="0" err="1"/>
              <a:t>vektor</a:t>
            </a:r>
            <a:r>
              <a:rPr lang="de-DE" dirty="0"/>
              <a:t> </a:t>
            </a:r>
          </a:p>
          <a:p>
            <a:r>
              <a:rPr lang="de-DE" dirty="0"/>
              <a:t>-&gt; summe der Konstituenten von MWE</a:t>
            </a:r>
          </a:p>
          <a:p>
            <a:endParaRPr lang="de-DE" dirty="0"/>
          </a:p>
          <a:p>
            <a:r>
              <a:rPr lang="de-DE" dirty="0"/>
              <a:t>(Autobahn, bleiben nur </a:t>
            </a:r>
            <a:r>
              <a:rPr lang="de-DE" dirty="0" err="1"/>
              <a:t>beispiel</a:t>
            </a:r>
            <a:r>
              <a:rPr lang="de-DE" dirty="0"/>
              <a:t> zum vergleich)</a:t>
            </a:r>
          </a:p>
          <a:p>
            <a:endParaRPr lang="de-DE" dirty="0"/>
          </a:p>
          <a:p>
            <a:r>
              <a:rPr lang="de-DE" dirty="0"/>
              <a:t>!!! linearkombinierter </a:t>
            </a:r>
            <a:r>
              <a:rPr lang="de-DE" dirty="0" err="1"/>
              <a:t>vektor</a:t>
            </a:r>
            <a:r>
              <a:rPr lang="de-DE" dirty="0"/>
              <a:t> (</a:t>
            </a:r>
            <a:r>
              <a:rPr lang="de-DE" dirty="0" err="1"/>
              <a:t>composed</a:t>
            </a:r>
            <a:r>
              <a:rPr lang="de-DE" dirty="0"/>
              <a:t> </a:t>
            </a:r>
            <a:r>
              <a:rPr lang="de-DE" dirty="0" err="1"/>
              <a:t>vector</a:t>
            </a:r>
            <a:r>
              <a:rPr lang="de-DE" dirty="0"/>
              <a:t>) großer unterschied zu ganzem MWE --&gt; Hinweis auf idiomatische </a:t>
            </a:r>
            <a:r>
              <a:rPr lang="de-DE" dirty="0" err="1"/>
              <a:t>bedeutung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77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verschiedene </a:t>
            </a:r>
            <a:r>
              <a:rPr lang="de-DE" dirty="0" err="1"/>
              <a:t>bezeichnungen</a:t>
            </a:r>
            <a:r>
              <a:rPr lang="de-DE" dirty="0"/>
              <a:t> für mehrwortausdrücke nämlich:</a:t>
            </a:r>
          </a:p>
          <a:p>
            <a:endParaRPr lang="de-DE" dirty="0"/>
          </a:p>
          <a:p>
            <a:r>
              <a:rPr lang="de-DE" dirty="0"/>
              <a:t>werde verschiedene benutzen, darum hier alle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935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links: ganzer Mehrwortausdruck Bedeutungsvektor</a:t>
            </a:r>
          </a:p>
          <a:p>
            <a:endParaRPr lang="de-DE" dirty="0"/>
          </a:p>
          <a:p>
            <a:r>
              <a:rPr lang="de-DE" dirty="0"/>
              <a:t>--&gt; unterschied sagt, dass idiomatische </a:t>
            </a:r>
            <a:r>
              <a:rPr lang="de-DE" dirty="0" err="1"/>
              <a:t>bedeutung</a:t>
            </a:r>
            <a:r>
              <a:rPr lang="de-DE" dirty="0"/>
              <a:t> existiert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080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Gute </a:t>
            </a:r>
            <a:r>
              <a:rPr lang="de-DE" dirty="0" err="1"/>
              <a:t>grundlage</a:t>
            </a:r>
            <a:r>
              <a:rPr lang="de-DE" dirty="0"/>
              <a:t> nach </a:t>
            </a:r>
            <a:r>
              <a:rPr lang="de-DE" dirty="0" err="1"/>
              <a:t>katz</a:t>
            </a:r>
            <a:r>
              <a:rPr lang="de-DE" dirty="0"/>
              <a:t> und </a:t>
            </a:r>
            <a:r>
              <a:rPr lang="de-DE" dirty="0" err="1"/>
              <a:t>giesbrecht</a:t>
            </a:r>
            <a:endParaRPr lang="de-DE" dirty="0"/>
          </a:p>
          <a:p>
            <a:endParaRPr lang="de-DE" dirty="0"/>
          </a:p>
          <a:p>
            <a:r>
              <a:rPr lang="de-DE" dirty="0"/>
              <a:t>Forscher arbeiten an besseren </a:t>
            </a:r>
            <a:r>
              <a:rPr lang="de-DE" dirty="0" err="1"/>
              <a:t>funktionen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607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Davor: non-</a:t>
            </a:r>
            <a:r>
              <a:rPr lang="de-DE" dirty="0" err="1"/>
              <a:t>comp</a:t>
            </a:r>
            <a:r>
              <a:rPr lang="de-DE" dirty="0"/>
              <a:t>, dann geringe </a:t>
            </a:r>
            <a:r>
              <a:rPr lang="de-DE" dirty="0" err="1"/>
              <a:t>ähnlichkeit</a:t>
            </a:r>
            <a:r>
              <a:rPr lang="de-DE" dirty="0"/>
              <a:t> zwischen </a:t>
            </a:r>
            <a:r>
              <a:rPr lang="de-DE" dirty="0" err="1"/>
              <a:t>mwe</a:t>
            </a:r>
            <a:r>
              <a:rPr lang="de-DE" dirty="0"/>
              <a:t> </a:t>
            </a:r>
            <a:r>
              <a:rPr lang="de-DE" dirty="0" err="1"/>
              <a:t>vektoren</a:t>
            </a:r>
            <a:r>
              <a:rPr lang="de-DE" dirty="0"/>
              <a:t> und </a:t>
            </a:r>
            <a:r>
              <a:rPr lang="de-DE" dirty="0" err="1"/>
              <a:t>composed</a:t>
            </a:r>
            <a:r>
              <a:rPr lang="de-DE" dirty="0"/>
              <a:t> </a:t>
            </a:r>
            <a:r>
              <a:rPr lang="de-DE" dirty="0" err="1"/>
              <a:t>vektor</a:t>
            </a:r>
            <a:endParaRPr lang="de-DE" dirty="0"/>
          </a:p>
          <a:p>
            <a:r>
              <a:rPr lang="de-DE" dirty="0"/>
              <a:t>Jetzt: hohe </a:t>
            </a:r>
            <a:r>
              <a:rPr lang="de-DE" dirty="0" err="1"/>
              <a:t>ähnlichkeit</a:t>
            </a:r>
            <a:r>
              <a:rPr lang="de-DE" dirty="0"/>
              <a:t> bei kompositionellen </a:t>
            </a:r>
            <a:r>
              <a:rPr lang="de-DE" dirty="0" err="1"/>
              <a:t>vektoren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359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Wollten alle </a:t>
            </a:r>
            <a:r>
              <a:rPr lang="de-DE" dirty="0" err="1"/>
              <a:t>composed</a:t>
            </a:r>
            <a:r>
              <a:rPr lang="de-DE" dirty="0"/>
              <a:t> </a:t>
            </a:r>
            <a:r>
              <a:rPr lang="de-DE" dirty="0" err="1"/>
              <a:t>vektoren</a:t>
            </a:r>
            <a:r>
              <a:rPr lang="de-DE" dirty="0"/>
              <a:t> mit </a:t>
            </a:r>
            <a:r>
              <a:rPr lang="de-DE" dirty="0" err="1"/>
              <a:t>mwes</a:t>
            </a:r>
            <a:r>
              <a:rPr lang="de-DE" dirty="0"/>
              <a:t> vergleichen und hofften auf ähnlichkeitsschwellenwert, mit dem man sagen kann: </a:t>
            </a:r>
            <a:r>
              <a:rPr lang="de-DE" dirty="0" err="1"/>
              <a:t>comp</a:t>
            </a:r>
            <a:r>
              <a:rPr lang="de-DE" dirty="0"/>
              <a:t> oder non-</a:t>
            </a:r>
            <a:r>
              <a:rPr lang="de-DE" dirty="0" err="1"/>
              <a:t>comp</a:t>
            </a:r>
            <a:endParaRPr lang="de-DE" dirty="0"/>
          </a:p>
          <a:p>
            <a:r>
              <a:rPr lang="de-DE" dirty="0"/>
              <a:t>Ergebnisse schwanken zwischen 0.01 und 0.80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131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Gold </a:t>
            </a:r>
            <a:r>
              <a:rPr lang="de-DE" dirty="0" err="1"/>
              <a:t>standard</a:t>
            </a:r>
            <a:r>
              <a:rPr lang="de-DE" dirty="0"/>
              <a:t>: PNA </a:t>
            </a:r>
            <a:r>
              <a:rPr lang="de-DE" dirty="0" err="1"/>
              <a:t>datenbank</a:t>
            </a:r>
            <a:r>
              <a:rPr lang="de-DE" dirty="0"/>
              <a:t> – </a:t>
            </a:r>
            <a:r>
              <a:rPr lang="de-DE" dirty="0" err="1"/>
              <a:t>kienn</a:t>
            </a:r>
            <a:r>
              <a:rPr lang="de-DE" dirty="0"/>
              <a:t> (2000) -&gt; sorgfältig manuell annotiert</a:t>
            </a:r>
          </a:p>
          <a:p>
            <a:r>
              <a:rPr lang="de-DE" dirty="0"/>
              <a:t>verschiedene schwellwerte für </a:t>
            </a:r>
            <a:r>
              <a:rPr lang="de-DE" dirty="0" err="1"/>
              <a:t>klassifizierung</a:t>
            </a:r>
            <a:r>
              <a:rPr lang="de-DE" dirty="0"/>
              <a:t> 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Hier cos von </a:t>
            </a:r>
            <a:r>
              <a:rPr lang="de-DE" dirty="0" err="1"/>
              <a:t>bedeutungsvektoren</a:t>
            </a:r>
            <a:r>
              <a:rPr lang="de-DE" dirty="0"/>
              <a:t> von ganzem </a:t>
            </a:r>
            <a:r>
              <a:rPr lang="de-DE" dirty="0" err="1"/>
              <a:t>mwe</a:t>
            </a:r>
            <a:r>
              <a:rPr lang="de-DE" dirty="0"/>
              <a:t> und </a:t>
            </a:r>
            <a:r>
              <a:rPr lang="de-DE" dirty="0" err="1"/>
              <a:t>combined</a:t>
            </a:r>
            <a:r>
              <a:rPr lang="de-DE" dirty="0"/>
              <a:t> </a:t>
            </a:r>
            <a:r>
              <a:rPr lang="de-DE" dirty="0" err="1"/>
              <a:t>vektor</a:t>
            </a: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763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Baldwins </a:t>
            </a:r>
            <a:r>
              <a:rPr lang="de-DE" dirty="0" err="1"/>
              <a:t>methode</a:t>
            </a:r>
            <a:r>
              <a:rPr lang="de-DE" dirty="0"/>
              <a:t>: </a:t>
            </a:r>
            <a:r>
              <a:rPr lang="de-DE" dirty="0" err="1"/>
              <a:t>head</a:t>
            </a:r>
            <a:r>
              <a:rPr lang="de-DE" dirty="0"/>
              <a:t> von </a:t>
            </a:r>
            <a:r>
              <a:rPr lang="de-DE" dirty="0" err="1"/>
              <a:t>Mwe</a:t>
            </a:r>
            <a:r>
              <a:rPr lang="de-DE" dirty="0"/>
              <a:t> mit ganzem vergleichen</a:t>
            </a:r>
          </a:p>
          <a:p>
            <a:r>
              <a:rPr lang="de-DE" dirty="0"/>
              <a:t>Ergebnisse schlechter, obwohl </a:t>
            </a:r>
            <a:r>
              <a:rPr lang="de-DE" dirty="0" err="1"/>
              <a:t>composed</a:t>
            </a:r>
            <a:r>
              <a:rPr lang="de-DE" dirty="0"/>
              <a:t> </a:t>
            </a:r>
            <a:r>
              <a:rPr lang="de-DE" dirty="0" err="1"/>
              <a:t>vektor</a:t>
            </a:r>
            <a:r>
              <a:rPr lang="de-DE" dirty="0"/>
              <a:t> schlecht 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7111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dirty="0"/>
              <a:t>Annäherung an  </a:t>
            </a:r>
            <a:r>
              <a:rPr lang="de-DE" dirty="0" err="1"/>
              <a:t>comp</a:t>
            </a:r>
            <a:r>
              <a:rPr lang="de-DE" dirty="0"/>
              <a:t> </a:t>
            </a:r>
            <a:r>
              <a:rPr lang="de-DE" dirty="0" err="1"/>
              <a:t>bedeutung</a:t>
            </a:r>
            <a:r>
              <a:rPr lang="de-DE" dirty="0"/>
              <a:t> berechnen (=</a:t>
            </a:r>
            <a:r>
              <a:rPr lang="de-DE" dirty="0" err="1"/>
              <a:t>composed</a:t>
            </a:r>
            <a:r>
              <a:rPr lang="de-DE" dirty="0"/>
              <a:t> </a:t>
            </a:r>
            <a:r>
              <a:rPr lang="de-DE" dirty="0" err="1"/>
              <a:t>vector</a:t>
            </a:r>
            <a:r>
              <a:rPr lang="de-DE" dirty="0"/>
              <a:t>)</a:t>
            </a:r>
          </a:p>
          <a:p>
            <a:pPr marL="228600" indent="-228600">
              <a:buAutoNum type="arabicPeriod"/>
            </a:pPr>
            <a:r>
              <a:rPr lang="de-DE" dirty="0"/>
              <a:t>Verbesserung: bessere </a:t>
            </a:r>
            <a:r>
              <a:rPr lang="de-DE" dirty="0" err="1"/>
              <a:t>textmodelle</a:t>
            </a:r>
            <a:r>
              <a:rPr lang="de-DE" dirty="0"/>
              <a:t>, bspw. </a:t>
            </a:r>
            <a:r>
              <a:rPr lang="de-DE" dirty="0" err="1"/>
              <a:t>pos</a:t>
            </a:r>
            <a:r>
              <a:rPr lang="de-DE" dirty="0"/>
              <a:t> </a:t>
            </a:r>
            <a:r>
              <a:rPr lang="de-DE" dirty="0" err="1"/>
              <a:t>tagging</a:t>
            </a:r>
            <a:r>
              <a:rPr lang="de-DE" dirty="0"/>
              <a:t> bearbeitete texte. Diese texte waren </a:t>
            </a:r>
            <a:r>
              <a:rPr lang="de-DE" dirty="0" err="1"/>
              <a:t>rohtexte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735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Wenn wir ein MWE betrachten ist die erste Frage, hat es non-</a:t>
            </a:r>
            <a:r>
              <a:rPr lang="de-DE" dirty="0" err="1"/>
              <a:t>comp</a:t>
            </a:r>
            <a:r>
              <a:rPr lang="de-DE" dirty="0"/>
              <a:t> Bedeutung?</a:t>
            </a:r>
          </a:p>
          <a:p>
            <a:endParaRPr lang="de-DE" dirty="0"/>
          </a:p>
          <a:p>
            <a:r>
              <a:rPr lang="de-DE" dirty="0"/>
              <a:t>ganzes </a:t>
            </a:r>
            <a:r>
              <a:rPr lang="de-DE" dirty="0" err="1"/>
              <a:t>probelem</a:t>
            </a:r>
            <a:r>
              <a:rPr lang="de-DE" dirty="0"/>
              <a:t>: WSE hat 2 </a:t>
            </a:r>
            <a:r>
              <a:rPr lang="de-DE" dirty="0" err="1"/>
              <a:t>hauptfagen</a:t>
            </a:r>
            <a:endParaRPr lang="de-DE" dirty="0"/>
          </a:p>
          <a:p>
            <a:endParaRPr lang="de-DE" dirty="0"/>
          </a:p>
          <a:p>
            <a:r>
              <a:rPr lang="de-DE" dirty="0"/>
              <a:t>Sense </a:t>
            </a:r>
            <a:r>
              <a:rPr lang="de-DE" dirty="0" err="1"/>
              <a:t>discrimination</a:t>
            </a:r>
            <a:r>
              <a:rPr lang="de-DE" dirty="0"/>
              <a:t> identifiziert 'ins Wasser fallen' als MWE </a:t>
            </a:r>
          </a:p>
          <a:p>
            <a:endParaRPr lang="de-DE" dirty="0"/>
          </a:p>
          <a:p>
            <a:r>
              <a:rPr lang="de-DE" dirty="0"/>
              <a:t>Sense </a:t>
            </a:r>
            <a:r>
              <a:rPr lang="de-DE" dirty="0" err="1"/>
              <a:t>selection</a:t>
            </a:r>
            <a:r>
              <a:rPr lang="de-DE" dirty="0"/>
              <a:t> bestimmt ob </a:t>
            </a:r>
            <a:r>
              <a:rPr lang="de-DE" dirty="0" err="1"/>
              <a:t>comp</a:t>
            </a:r>
            <a:r>
              <a:rPr lang="de-DE" dirty="0"/>
              <a:t> oder non-</a:t>
            </a:r>
            <a:r>
              <a:rPr lang="de-DE" dirty="0" err="1"/>
              <a:t>comp</a:t>
            </a:r>
            <a:r>
              <a:rPr lang="de-DE" dirty="0"/>
              <a:t> genutzt wird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50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2. Bsp. Satz: „Der Junge ist *ins Wasser gefallen*“ -&gt; wie kann man feststellen dass * auch eine non </a:t>
            </a:r>
            <a:r>
              <a:rPr lang="de-DE" dirty="0" err="1"/>
              <a:t>comp</a:t>
            </a:r>
            <a:r>
              <a:rPr lang="de-DE" dirty="0"/>
              <a:t> Bedeutung 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5553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Für die angekündigte Experimente wird LSA genutzt</a:t>
            </a:r>
          </a:p>
          <a:p>
            <a:endParaRPr lang="de-DE" dirty="0"/>
          </a:p>
          <a:p>
            <a:r>
              <a:rPr lang="de-DE" dirty="0"/>
              <a:t>Wird oft für Bedeutungsähnlichkeiten genutzt, darum Bedeutungsvektor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259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matrix</a:t>
            </a:r>
            <a:r>
              <a:rPr lang="de-DE" dirty="0"/>
              <a:t> wird auf gegebenen </a:t>
            </a:r>
            <a:r>
              <a:rPr lang="de-DE" dirty="0" err="1"/>
              <a:t>korpus</a:t>
            </a:r>
            <a:r>
              <a:rPr lang="de-DE" dirty="0"/>
              <a:t> erstellt</a:t>
            </a:r>
          </a:p>
          <a:p>
            <a:r>
              <a:rPr lang="de-DE" dirty="0"/>
              <a:t>später: 30 </a:t>
            </a:r>
            <a:r>
              <a:rPr lang="de-DE" dirty="0" err="1"/>
              <a:t>wortfenster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369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Beziehungen zwischen Termen und Dokumenten werden durch Skalarprodukt deutlich</a:t>
            </a:r>
          </a:p>
          <a:p>
            <a:endParaRPr lang="de-DE" dirty="0"/>
          </a:p>
          <a:p>
            <a:r>
              <a:rPr lang="de-DE" dirty="0"/>
              <a:t>die </a:t>
            </a:r>
            <a:r>
              <a:rPr lang="de-DE" dirty="0" err="1"/>
              <a:t>matrix</a:t>
            </a:r>
            <a:r>
              <a:rPr lang="de-DE" dirty="0"/>
              <a:t> wird in drei werte zerlegt = </a:t>
            </a:r>
            <a:r>
              <a:rPr lang="de-DE" dirty="0" err="1"/>
              <a:t>svd</a:t>
            </a:r>
            <a:endParaRPr lang="de-DE" dirty="0"/>
          </a:p>
          <a:p>
            <a:endParaRPr lang="de-DE" dirty="0"/>
          </a:p>
          <a:p>
            <a:r>
              <a:rPr lang="de-DE" dirty="0"/>
              <a:t>U und V sind orthogonal zueinander</a:t>
            </a:r>
          </a:p>
          <a:p>
            <a:r>
              <a:rPr lang="de-DE" dirty="0"/>
              <a:t>E ist diagonal, </a:t>
            </a:r>
            <a:r>
              <a:rPr lang="de-DE" dirty="0" err="1"/>
              <a:t>rest</a:t>
            </a:r>
            <a:r>
              <a:rPr lang="de-DE" dirty="0"/>
              <a:t> = 0</a:t>
            </a:r>
          </a:p>
          <a:p>
            <a:endParaRPr lang="de-DE" dirty="0"/>
          </a:p>
          <a:p>
            <a:r>
              <a:rPr lang="de-DE" dirty="0"/>
              <a:t>v </a:t>
            </a:r>
            <a:r>
              <a:rPr lang="de-DE" dirty="0" err="1"/>
              <a:t>zeile</a:t>
            </a:r>
            <a:endParaRPr lang="de-DE" dirty="0"/>
          </a:p>
          <a:p>
            <a:r>
              <a:rPr lang="de-DE" dirty="0" err="1"/>
              <a:t>u</a:t>
            </a:r>
            <a:r>
              <a:rPr lang="de-DE" dirty="0"/>
              <a:t> spalte</a:t>
            </a:r>
          </a:p>
          <a:p>
            <a:r>
              <a:rPr lang="de-DE" dirty="0" err="1"/>
              <a:t>e</a:t>
            </a:r>
            <a:r>
              <a:rPr lang="de-DE" dirty="0"/>
              <a:t> </a:t>
            </a:r>
            <a:r>
              <a:rPr lang="de-DE" dirty="0" err="1"/>
              <a:t>diagonalmatrix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357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V: Zeilen -&gt; Drehung</a:t>
            </a:r>
          </a:p>
          <a:p>
            <a:endParaRPr lang="de-DE" dirty="0"/>
          </a:p>
          <a:p>
            <a:r>
              <a:rPr lang="de-DE" dirty="0"/>
              <a:t>E -&gt; Diagonalmatrix (nur diagonale Werte, Rest = 0) -&gt; streckt und staucht</a:t>
            </a:r>
          </a:p>
          <a:p>
            <a:endParaRPr lang="de-DE" dirty="0"/>
          </a:p>
          <a:p>
            <a:r>
              <a:rPr lang="de-DE" dirty="0"/>
              <a:t>U: Spalten -&gt; dreht wieder</a:t>
            </a:r>
          </a:p>
          <a:p>
            <a:endParaRPr lang="de-DE" dirty="0"/>
          </a:p>
          <a:p>
            <a:endParaRPr lang="de-DE" dirty="0"/>
          </a:p>
          <a:p>
            <a:pPr marL="171450" indent="-171450">
              <a:buFont typeface="Symbol" pitchFamily="2" charset="2"/>
              <a:buChar char="Þ"/>
            </a:pPr>
            <a:r>
              <a:rPr lang="de-DE" dirty="0"/>
              <a:t>Flächenänderung</a:t>
            </a:r>
          </a:p>
          <a:p>
            <a:pPr marL="171450" indent="-171450">
              <a:buFont typeface="Symbol" pitchFamily="2" charset="2"/>
              <a:buChar char="Þ"/>
            </a:pPr>
            <a:endParaRPr lang="de-DE" dirty="0"/>
          </a:p>
          <a:p>
            <a:pPr marL="171450" indent="-171450">
              <a:buFont typeface="Symbol" pitchFamily="2" charset="2"/>
              <a:buChar char="Þ"/>
            </a:pPr>
            <a:r>
              <a:rPr lang="de-DE" dirty="0"/>
              <a:t>Später in Experimenten von Bedeutung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449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ansätze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vor 2006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 ist der rechte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linke Teil 	…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eines NN-Kompositums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Heute ist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band auch ein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song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brown</a:t>
            </a:r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Precision:  richtige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gefunden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Recall: wie viele relevante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gefunden 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02FDA-E0A8-114A-BA69-63100A9FB48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29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44B55-CEA6-4E4A-8ECC-234509D9A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62352-4538-6D41-A73E-A6373B564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9EFCB-154C-3D4C-A43B-62ADF1A53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FD38-5312-7944-82AC-82CEC63AB1AC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D2775-7400-EF4B-8972-3BA033D76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BE869-4624-9446-B46A-2E5D8195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6809-870E-9B4D-BA48-E89A51FC78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05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80015-00ED-6E4C-B163-E78395680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75A2C-6A01-344E-8A4B-E1DA3DB7C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DF1A2-2D1E-D14B-A6B7-21733F287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FD38-5312-7944-82AC-82CEC63AB1AC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5D6DF-5C47-3745-A125-AED72F1AC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35295-3CCF-B640-BC8A-508BFDBE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6809-870E-9B4D-BA48-E89A51FC78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35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5F1A8F-599B-984B-9157-A70742DB9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AD606-0283-E049-81AC-02EC4FA14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90556-F513-D448-9047-FF68ACC5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FD38-5312-7944-82AC-82CEC63AB1AC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2454D-8A1C-5F4B-8FCF-DC9C83C1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9AF1B-E9FF-9244-9DD5-9E9BF330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6809-870E-9B4D-BA48-E89A51FC78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66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F1DCD-7CE2-CB47-A600-BD752724B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19399-6892-AD4E-B6A3-57AFCB199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18CC7-0B32-3E48-810D-7D864F0B5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FD38-5312-7944-82AC-82CEC63AB1AC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F08CB-0554-D649-9A67-8CD724E6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E0C8A-B5AA-4B44-9171-148480CA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6809-870E-9B4D-BA48-E89A51FC78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92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17D15-807D-AA4A-9149-DA8CAC73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C8E02-D5CE-1247-90AD-C5C5B78AA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40FCE-4A0E-7A4B-B047-A4070ACE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FD38-5312-7944-82AC-82CEC63AB1AC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8850B-45C5-BC43-BC3F-B9FD9DE57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44ED7-CC59-7940-8E55-E365EA1A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6809-870E-9B4D-BA48-E89A51FC78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0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51639-E8E0-CA45-AFA5-D587527B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52A0C-D01F-4741-B27B-F7F0A0AB6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B861B9-6492-0A4A-A046-6C9F947E2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FF42B-0B90-6849-9924-3A74F273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FD38-5312-7944-82AC-82CEC63AB1AC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BC810-B535-724A-A14E-8F1D5E35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D0082-1863-5548-BB35-D00EC1A7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6809-870E-9B4D-BA48-E89A51FC78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36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317D2-0A46-E746-AB49-989C00CBC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257A4-1364-4B4D-BC50-E712DF68F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AC995-1ED9-6449-9CD5-1AB08EBC8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4EF1CE-985E-C44C-9A3D-E58415931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DABD56-1A08-A642-B85F-B2D5E3775B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F5ED27-D5BF-8C47-9BB9-819267B1A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FD38-5312-7944-82AC-82CEC63AB1AC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35364-7A08-C749-B95F-5622531D8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4A0F34-B25A-2242-8369-DEA8E88B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6809-870E-9B4D-BA48-E89A51FC78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3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08057-4B6A-A747-8964-5AC86289D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831C9-B480-CD46-8416-92373CE5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FD38-5312-7944-82AC-82CEC63AB1AC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FB291-ED2B-A749-A712-A6544006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761AE-8D16-F343-9F24-01DBC7A8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6809-870E-9B4D-BA48-E89A51FC78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56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258303-6613-9A46-81E9-1E3E1537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FD38-5312-7944-82AC-82CEC63AB1AC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7F42F1-55CE-3145-8C66-9DB1DF9A3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70504-E3F8-A84E-B2AC-77E52036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6809-870E-9B4D-BA48-E89A51FC78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97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BCEAB-10D1-BD43-A163-A66D4C57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B6667-0D22-A046-A14C-49ED431E2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40973-EDA8-044B-A226-CE8DC0C29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A971A-9526-5748-A373-567A0ED2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FD38-5312-7944-82AC-82CEC63AB1AC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E887B-AEE3-FA42-81F4-C20503A2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0A949-3ED7-4045-B09F-5C15890C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6809-870E-9B4D-BA48-E89A51FC78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36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89EDC-8D9D-7145-90AD-2CB13414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56D56F-61EE-694E-8EED-01392E759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F6879-47D5-FA47-B13C-100B002E9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F2AD9-AACF-D648-813A-6A7B69CCE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FD38-5312-7944-82AC-82CEC63AB1AC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CC431-2F9C-CD47-BE33-B6B04DA03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31B60-5C85-7E4F-8118-716B44F7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6809-870E-9B4D-BA48-E89A51FC78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85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F3412A-AD11-D34B-99C7-B3098EEBC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60F39-5804-C441-A1F3-A56D68FF2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07511-555A-C641-8FD9-7AE9C1E48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AFD38-5312-7944-82AC-82CEC63AB1AC}" type="datetimeFigureOut">
              <a:rPr lang="de-DE" smtClean="0"/>
              <a:t>05.12.19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595DF-A663-174C-94AE-2F8596954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2A6D6-02B3-374F-8ABD-7D14771D6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D6809-870E-9B4D-BA48-E89A51FC78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71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27358-9B21-E846-9ECF-7FF21D2FAD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600" dirty="0" err="1"/>
              <a:t>Automatic</a:t>
            </a:r>
            <a:r>
              <a:rPr lang="de-DE" sz="3600" dirty="0"/>
              <a:t> </a:t>
            </a:r>
            <a:r>
              <a:rPr lang="de-DE" sz="3600" dirty="0" err="1"/>
              <a:t>Identification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non-</a:t>
            </a:r>
            <a:r>
              <a:rPr lang="de-DE" sz="3600" dirty="0" err="1"/>
              <a:t>comp.</a:t>
            </a:r>
            <a:r>
              <a:rPr lang="de-DE" sz="3600" dirty="0"/>
              <a:t> MWEs</a:t>
            </a:r>
            <a:br>
              <a:rPr lang="de-DE" sz="3600" dirty="0"/>
            </a:br>
            <a:r>
              <a:rPr lang="de-DE" sz="3600" dirty="0" err="1"/>
              <a:t>using</a:t>
            </a:r>
            <a:r>
              <a:rPr lang="de-DE" sz="3600" dirty="0"/>
              <a:t> Latent </a:t>
            </a:r>
            <a:r>
              <a:rPr lang="de-DE" sz="3600" dirty="0" err="1"/>
              <a:t>Semantic</a:t>
            </a:r>
            <a:r>
              <a:rPr lang="de-DE" sz="3600" dirty="0"/>
              <a:t> Analysis (LSA)</a:t>
            </a:r>
            <a:br>
              <a:rPr lang="de-DE" sz="3200" dirty="0"/>
            </a:br>
            <a:endParaRPr lang="de-DE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96830-51F7-3F4E-8019-ECF9393E1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3367"/>
            <a:ext cx="9144000" cy="393192"/>
          </a:xfrm>
        </p:spPr>
        <p:txBody>
          <a:bodyPr>
            <a:normAutofit/>
          </a:bodyPr>
          <a:lstStyle/>
          <a:p>
            <a:r>
              <a:rPr lang="de-DE" sz="2000" dirty="0"/>
              <a:t>Katz und Giesbrecht (2006)</a:t>
            </a:r>
          </a:p>
        </p:txBody>
      </p:sp>
    </p:spTree>
    <p:extLst>
      <p:ext uri="{BB962C8B-B14F-4D97-AF65-F5344CB8AC3E}">
        <p14:creationId xmlns:p14="http://schemas.microsoft.com/office/powerpoint/2010/main" val="589433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D1C80-ACC1-FB40-9E75-375AB4C1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SVD </a:t>
            </a:r>
            <a:r>
              <a:rPr lang="de-DE" sz="3200" dirty="0"/>
              <a:t>-&gt; ändert Flächeninhalt</a:t>
            </a:r>
            <a:endParaRPr lang="de-DE" dirty="0"/>
          </a:p>
        </p:txBody>
      </p:sp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3F8D51D-A414-B042-9C56-FD293CD1B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0224" y="1690688"/>
            <a:ext cx="4791551" cy="4351338"/>
          </a:xfrm>
        </p:spPr>
      </p:pic>
    </p:spTree>
    <p:extLst>
      <p:ext uri="{BB962C8B-B14F-4D97-AF65-F5344CB8AC3E}">
        <p14:creationId xmlns:p14="http://schemas.microsoft.com/office/powerpoint/2010/main" val="3959576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67AA1-D787-F04E-A99A-6EC5E64E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Bisherige Ansätze zur Identifikation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C52E5-B7E7-3F4B-B14F-BE2CDDA1E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6539"/>
          </a:xfrm>
        </p:spPr>
        <p:txBody>
          <a:bodyPr>
            <a:normAutofit/>
          </a:bodyPr>
          <a:lstStyle/>
          <a:p>
            <a:r>
              <a:rPr lang="de-DE" sz="2000" dirty="0"/>
              <a:t>„Head“ von MWE mit ganzem MWE vergleichen</a:t>
            </a:r>
          </a:p>
          <a:p>
            <a:r>
              <a:rPr lang="de-DE" sz="2000" dirty="0"/>
              <a:t>Paralleltexte für non-</a:t>
            </a:r>
            <a:r>
              <a:rPr lang="de-DE" sz="2000" dirty="0" err="1"/>
              <a:t>comp</a:t>
            </a:r>
            <a:r>
              <a:rPr lang="de-DE" sz="2000" dirty="0"/>
              <a:t> Identifikation untersuchen</a:t>
            </a:r>
          </a:p>
          <a:p>
            <a:r>
              <a:rPr lang="de-DE" sz="2000" dirty="0"/>
              <a:t>Lin (1999): MIs vergleichen, wenn ähnliche Begriffe eingesetzt werden</a:t>
            </a:r>
          </a:p>
          <a:p>
            <a:pPr marL="0" indent="0">
              <a:buNone/>
            </a:pPr>
            <a:r>
              <a:rPr lang="de-DE" sz="2000" dirty="0"/>
              <a:t>	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err="1"/>
              <a:t>red</a:t>
            </a:r>
            <a:r>
              <a:rPr lang="de-DE" sz="2000" dirty="0"/>
              <a:t> </a:t>
            </a:r>
            <a:r>
              <a:rPr lang="de-DE" sz="2000" dirty="0" err="1"/>
              <a:t>tape</a:t>
            </a:r>
            <a:r>
              <a:rPr lang="de-DE" sz="2000" dirty="0"/>
              <a:t> (MI: </a:t>
            </a:r>
            <a:r>
              <a:rPr lang="de-DE" sz="2000" dirty="0">
                <a:highlight>
                  <a:srgbClr val="FFFF00"/>
                </a:highlight>
              </a:rPr>
              <a:t>5.87</a:t>
            </a:r>
            <a:r>
              <a:rPr lang="de-DE" sz="2000" dirty="0"/>
              <a:t>)		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err="1"/>
              <a:t>yellow</a:t>
            </a:r>
            <a:r>
              <a:rPr lang="de-DE" sz="2000" dirty="0"/>
              <a:t> </a:t>
            </a:r>
            <a:r>
              <a:rPr lang="de-DE" sz="2000" dirty="0" err="1"/>
              <a:t>tape</a:t>
            </a:r>
            <a:r>
              <a:rPr lang="de-DE" sz="2000" dirty="0"/>
              <a:t> (</a:t>
            </a:r>
            <a:r>
              <a:rPr lang="de-DE" sz="2000" dirty="0">
                <a:highlight>
                  <a:srgbClr val="FFFF00"/>
                </a:highlight>
              </a:rPr>
              <a:t>3.75</a:t>
            </a:r>
            <a:r>
              <a:rPr lang="de-DE" sz="2000" dirty="0"/>
              <a:t>)		</a:t>
            </a:r>
          </a:p>
          <a:p>
            <a:pPr marL="0" indent="0">
              <a:buNone/>
            </a:pPr>
            <a:r>
              <a:rPr lang="de-DE" sz="2000" dirty="0"/>
              <a:t>	orange </a:t>
            </a:r>
            <a:r>
              <a:rPr lang="de-DE" sz="2000" dirty="0" err="1"/>
              <a:t>tape</a:t>
            </a:r>
            <a:r>
              <a:rPr lang="de-DE" sz="2000" dirty="0"/>
              <a:t> (</a:t>
            </a:r>
            <a:r>
              <a:rPr lang="de-DE" sz="2000" dirty="0">
                <a:highlight>
                  <a:srgbClr val="FFFF00"/>
                </a:highlight>
              </a:rPr>
              <a:t>2.64</a:t>
            </a:r>
            <a:r>
              <a:rPr lang="de-DE" sz="2000" dirty="0"/>
              <a:t>)		</a:t>
            </a:r>
          </a:p>
          <a:p>
            <a:pPr marL="0" indent="0">
              <a:buNone/>
            </a:pPr>
            <a:endParaRPr lang="de-DE" sz="2000" dirty="0"/>
          </a:p>
          <a:p>
            <a:pPr>
              <a:buFont typeface="Symbol" pitchFamily="2" charset="2"/>
              <a:buChar char="Þ"/>
            </a:pPr>
            <a:r>
              <a:rPr lang="de-DE" sz="2000" dirty="0"/>
              <a:t> MI sehr unterschiedlich, darum non-</a:t>
            </a:r>
            <a:r>
              <a:rPr lang="de-DE" sz="2000" dirty="0" err="1"/>
              <a:t>comp</a:t>
            </a:r>
            <a:endParaRPr lang="de-DE" sz="2000" dirty="0"/>
          </a:p>
          <a:p>
            <a:pPr>
              <a:buFont typeface="Symbol" pitchFamily="2" charset="2"/>
              <a:buChar char="Þ"/>
            </a:pPr>
            <a:r>
              <a:rPr lang="de-DE" sz="2000" dirty="0"/>
              <a:t> Precision  15.7 %	 Recall: 13.7 %</a:t>
            </a:r>
          </a:p>
        </p:txBody>
      </p:sp>
      <p:pic>
        <p:nvPicPr>
          <p:cNvPr id="5" name="Picture 4" descr="A picture containing knife, bird, table&#10;&#10;Description automatically generated">
            <a:extLst>
              <a:ext uri="{FF2B5EF4-FFF2-40B4-BE49-F238E27FC236}">
                <a16:creationId xmlns:a16="http://schemas.microsoft.com/office/drawing/2014/main" id="{3A0305B7-1F0D-6942-8CB9-CB5F2E301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534" y="3287333"/>
            <a:ext cx="4311919" cy="145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8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8484A-5ADD-C14D-AAA1-8DFB109B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Bisherige Ansätze zur Identifikation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863EF-55B2-C748-9945-5848398F6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400" dirty="0"/>
          </a:p>
          <a:p>
            <a:r>
              <a:rPr lang="de-DE" sz="2400" dirty="0"/>
              <a:t>LSA Verbessert MWE Identifikation</a:t>
            </a:r>
          </a:p>
          <a:p>
            <a:r>
              <a:rPr lang="de-DE" sz="2400" dirty="0"/>
              <a:t>Quellen waren: </a:t>
            </a:r>
          </a:p>
          <a:p>
            <a:pPr marL="0" indent="0">
              <a:buNone/>
            </a:pPr>
            <a:r>
              <a:rPr lang="de-DE" sz="2400" dirty="0"/>
              <a:t>		- idiomatische Wörterbücher</a:t>
            </a:r>
          </a:p>
          <a:p>
            <a:pPr marL="0" indent="0">
              <a:buNone/>
            </a:pPr>
            <a:r>
              <a:rPr lang="de-DE" sz="2400" dirty="0"/>
              <a:t>		- </a:t>
            </a:r>
            <a:r>
              <a:rPr lang="de-DE" sz="2400" dirty="0" err="1"/>
              <a:t>WordNet</a:t>
            </a:r>
            <a:r>
              <a:rPr lang="de-DE" sz="2400" dirty="0"/>
              <a:t> (engl. DB mit </a:t>
            </a:r>
            <a:r>
              <a:rPr lang="de-DE" sz="2400" dirty="0" err="1"/>
              <a:t>semant</a:t>
            </a:r>
            <a:r>
              <a:rPr lang="de-DE" sz="2400" dirty="0"/>
              <a:t>. und lex. Beziehungen)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-&gt; überwiegend non-</a:t>
            </a:r>
            <a:r>
              <a:rPr lang="de-DE" sz="2400" dirty="0" err="1"/>
              <a:t>comp</a:t>
            </a:r>
            <a:r>
              <a:rPr lang="de-DE" sz="2400" dirty="0"/>
              <a:t> MWEs</a:t>
            </a:r>
          </a:p>
          <a:p>
            <a:endParaRPr lang="de-DE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A0AE34-5591-2840-A98E-E563C6757F86}"/>
              </a:ext>
            </a:extLst>
          </p:cNvPr>
          <p:cNvSpPr txBox="1"/>
          <p:nvPr/>
        </p:nvSpPr>
        <p:spPr>
          <a:xfrm>
            <a:off x="2975020" y="10174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3748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8BF71-838A-3549-A712-B5E4020B0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Zhai</a:t>
            </a:r>
            <a:r>
              <a:rPr lang="de-DE" dirty="0"/>
              <a:t> (1997)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AD638-85B2-FE42-B234-B62B309F6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400" dirty="0"/>
          </a:p>
          <a:p>
            <a:r>
              <a:rPr lang="de-DE" sz="2400" dirty="0"/>
              <a:t>nutzt statistische Methoden</a:t>
            </a:r>
          </a:p>
          <a:p>
            <a:r>
              <a:rPr lang="de-DE" sz="2400" dirty="0"/>
              <a:t>vergleicht verschiedene Heuristiken zur Ident. non-</a:t>
            </a:r>
            <a:r>
              <a:rPr lang="de-DE" sz="2400" dirty="0" err="1"/>
              <a:t>comp</a:t>
            </a:r>
            <a:r>
              <a:rPr lang="de-DE" sz="2400" dirty="0"/>
              <a:t> MWEs</a:t>
            </a:r>
          </a:p>
          <a:p>
            <a:r>
              <a:rPr lang="de-DE" sz="2400" dirty="0"/>
              <a:t>wendet Heuristik auf handklassifizierten Korpus an</a:t>
            </a:r>
          </a:p>
          <a:p>
            <a:endParaRPr lang="de-DE" sz="2400" dirty="0"/>
          </a:p>
          <a:p>
            <a:pPr marL="0" indent="0">
              <a:buNone/>
            </a:pPr>
            <a:r>
              <a:rPr lang="de-DE" sz="2400" dirty="0">
                <a:sym typeface="Wingdings" pitchFamily="2" charset="2"/>
              </a:rPr>
              <a:t> machen auch Katz und Giesbrecht (semantisch)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02116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DB90-512E-084E-9883-94B5E1AD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Verfahren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8C66E-B5D7-2A41-890D-62CF364B0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Korpus: Süddeutsche (2003, ca. 42 Mio. Wörter)</a:t>
            </a:r>
          </a:p>
          <a:p>
            <a:r>
              <a:rPr lang="de-DE" sz="2400" dirty="0" err="1"/>
              <a:t>Stopliste</a:t>
            </a:r>
            <a:r>
              <a:rPr lang="de-DE" sz="2400" dirty="0"/>
              <a:t>: 102 handannotierte Wörter</a:t>
            </a:r>
          </a:p>
          <a:p>
            <a:endParaRPr lang="de-DE" sz="2400" dirty="0"/>
          </a:p>
          <a:p>
            <a:r>
              <a:rPr lang="de-DE" sz="2400" dirty="0"/>
              <a:t>Wortraummodell semantischer Ähnlichkeit -&gt; auf MWEs erweitern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sz="2000" dirty="0"/>
              <a:t>1 000 häufigsten Wörter</a:t>
            </a:r>
            <a:r>
              <a:rPr lang="de-DE" sz="1800" dirty="0"/>
              <a:t>:</a:t>
            </a:r>
            <a:r>
              <a:rPr lang="de-DE" sz="2400" dirty="0"/>
              <a:t> </a:t>
            </a:r>
            <a:r>
              <a:rPr lang="de-DE" sz="2000" dirty="0"/>
              <a:t>inhaltstragende Dimensionswörter (Spalten in LSA Matrix)</a:t>
            </a:r>
          </a:p>
          <a:p>
            <a:r>
              <a:rPr lang="de-DE" sz="2000" dirty="0"/>
              <a:t>20 000 häufigsten Inhaltswörter (Zeilen)</a:t>
            </a:r>
          </a:p>
          <a:p>
            <a:pPr marL="457200" lvl="1" indent="0">
              <a:buNone/>
            </a:pPr>
            <a:r>
              <a:rPr lang="de-DE" sz="2000" dirty="0"/>
              <a:t>	-&gt; Beziehungen im 30 – Wort – Fenster betrachten</a:t>
            </a:r>
          </a:p>
          <a:p>
            <a:pPr marL="457200" lvl="1" indent="0">
              <a:buNone/>
            </a:pPr>
            <a:r>
              <a:rPr lang="de-DE" sz="2000" dirty="0"/>
              <a:t>	-&gt; Mit SVD von 1000 auf 100 Bedeutungsvektoren pro Wort</a:t>
            </a:r>
          </a:p>
          <a:p>
            <a:pPr marL="457200" lvl="1" indent="0">
              <a:buNone/>
            </a:pPr>
            <a:r>
              <a:rPr lang="de-DE" sz="2000" dirty="0"/>
              <a:t>	-&gt; MWEs bekommen eigenen Bedeutungsvektor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3473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9CF3F-C654-2345-8622-916CC3F6B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Verfahren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E0DBC-8340-F14E-BFB4-2558C8376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400" dirty="0"/>
          </a:p>
          <a:p>
            <a:r>
              <a:rPr lang="de-DE" sz="2400" dirty="0"/>
              <a:t>Bedeutung herausfinden</a:t>
            </a:r>
          </a:p>
          <a:p>
            <a:r>
              <a:rPr lang="de-DE" sz="2400" dirty="0"/>
              <a:t>ESSEN – STERBEN cos = 0</a:t>
            </a:r>
          </a:p>
          <a:p>
            <a:r>
              <a:rPr lang="de-DE" sz="2400" dirty="0"/>
              <a:t>„Den Löffel abgeben“</a:t>
            </a:r>
          </a:p>
          <a:p>
            <a:pPr marL="0" indent="0">
              <a:buNone/>
            </a:pPr>
            <a:r>
              <a:rPr lang="de-DE" sz="2400" dirty="0"/>
              <a:t> 	-&gt; cos zu ‚essen‘ gegen 0</a:t>
            </a:r>
          </a:p>
          <a:p>
            <a:pPr marL="0" indent="0">
              <a:buNone/>
            </a:pPr>
            <a:r>
              <a:rPr lang="de-DE" sz="2400" dirty="0"/>
              <a:t>	-&gt; cos zu ‚sterben‘ gegen 1</a:t>
            </a:r>
          </a:p>
          <a:p>
            <a:r>
              <a:rPr lang="de-DE" sz="2400" dirty="0"/>
              <a:t>überwiegende Bedeutung: „sterben“</a:t>
            </a:r>
          </a:p>
        </p:txBody>
      </p:sp>
      <p:pic>
        <p:nvPicPr>
          <p:cNvPr id="7" name="Content Placeholder 4" descr="A picture containing flower, bird&#10;&#10;Description automatically generated">
            <a:extLst>
              <a:ext uri="{FF2B5EF4-FFF2-40B4-BE49-F238E27FC236}">
                <a16:creationId xmlns:a16="http://schemas.microsoft.com/office/drawing/2014/main" id="{CC83B221-3CB0-2D41-A32C-615F2B7F3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36380"/>
            <a:ext cx="5760975" cy="398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16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69EA6-C699-3444-8402-4096CE0014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1.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F3961-00DE-E245-9BB7-E5A25D66DE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Bedeutung vom idiomatischem MWE erkennen</a:t>
            </a:r>
          </a:p>
        </p:txBody>
      </p:sp>
    </p:spTree>
    <p:extLst>
      <p:ext uri="{BB962C8B-B14F-4D97-AF65-F5344CB8AC3E}">
        <p14:creationId xmlns:p14="http://schemas.microsoft.com/office/powerpoint/2010/main" val="2470264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0A70D-CB9E-9C4E-A85C-E5B2FFB3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9446D-BBE5-4246-88BF-003E0605C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67x „ins Wasser fallen“ handannotiert -&gt; </a:t>
            </a:r>
            <a:r>
              <a:rPr lang="de-DE" sz="2400" dirty="0" err="1"/>
              <a:t>comp</a:t>
            </a:r>
            <a:r>
              <a:rPr lang="de-DE" sz="2400" dirty="0"/>
              <a:t>/non-</a:t>
            </a:r>
            <a:r>
              <a:rPr lang="de-DE" sz="2400" dirty="0" err="1"/>
              <a:t>comp</a:t>
            </a:r>
            <a:endParaRPr lang="de-DE" sz="2400" dirty="0"/>
          </a:p>
          <a:p>
            <a:r>
              <a:rPr lang="de-DE" sz="2400" dirty="0"/>
              <a:t>LSA Bedeutungsvektoren erstellen (für </a:t>
            </a:r>
            <a:r>
              <a:rPr lang="de-DE" sz="2400" dirty="0" err="1"/>
              <a:t>comp</a:t>
            </a:r>
            <a:r>
              <a:rPr lang="de-DE" sz="2400" dirty="0"/>
              <a:t> und non-</a:t>
            </a:r>
            <a:r>
              <a:rPr lang="de-DE" sz="2400" dirty="0" err="1"/>
              <a:t>comp</a:t>
            </a:r>
            <a:r>
              <a:rPr lang="de-DE" sz="2400" dirty="0"/>
              <a:t>)</a:t>
            </a:r>
          </a:p>
          <a:p>
            <a:pPr marL="0" indent="0">
              <a:buNone/>
            </a:pPr>
            <a:r>
              <a:rPr lang="de-DE" sz="2400" dirty="0"/>
              <a:t>	-&gt; beinahe orthogonal (cos = 0.02)</a:t>
            </a:r>
          </a:p>
          <a:p>
            <a:r>
              <a:rPr lang="de-DE" sz="2400" dirty="0"/>
              <a:t>Linguistischer Kontext SEHR unterschiedlich</a:t>
            </a:r>
          </a:p>
          <a:p>
            <a:pPr marL="0" indent="0">
              <a:buNone/>
            </a:pPr>
            <a:r>
              <a:rPr lang="de-DE" sz="2400" dirty="0"/>
              <a:t>	-&gt; semantische Bedeutung hängt von Kontext ab</a:t>
            </a:r>
          </a:p>
        </p:txBody>
      </p:sp>
    </p:spTree>
    <p:extLst>
      <p:ext uri="{BB962C8B-B14F-4D97-AF65-F5344CB8AC3E}">
        <p14:creationId xmlns:p14="http://schemas.microsoft.com/office/powerpoint/2010/main" val="4094085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65082-65F5-B649-8F1B-535F4BB2F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F1BC3-B663-D74D-BC73-7AF9EF4A2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1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Kann man an einer Phrase erkennen welche MWE Bedeutung gewollt ist?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	-&gt; </a:t>
            </a:r>
            <a:r>
              <a:rPr lang="de-DE" sz="2400" b="1" dirty="0"/>
              <a:t>10 Feld – Kreuzvalidierung</a:t>
            </a:r>
          </a:p>
          <a:p>
            <a:pPr marL="0" indent="0">
              <a:buNone/>
            </a:pPr>
            <a:r>
              <a:rPr lang="de-DE" sz="2400" dirty="0"/>
              <a:t>		- man teilt Daten in 10 gleichgroße Mengen</a:t>
            </a:r>
          </a:p>
          <a:p>
            <a:pPr marL="0" indent="0">
              <a:buNone/>
            </a:pPr>
            <a:r>
              <a:rPr lang="de-DE" sz="2400" dirty="0"/>
              <a:t>		- jede Teilmenge ist einmal </a:t>
            </a:r>
            <a:r>
              <a:rPr lang="de-DE" sz="2400" dirty="0" err="1"/>
              <a:t>Testset</a:t>
            </a:r>
            <a:r>
              <a:rPr lang="de-DE" sz="2400" dirty="0"/>
              <a:t>, Rest ist </a:t>
            </a:r>
            <a:r>
              <a:rPr lang="de-DE" sz="2400" dirty="0" err="1"/>
              <a:t>Trainigsset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          berechnet non-</a:t>
            </a:r>
            <a:r>
              <a:rPr lang="de-DE" sz="2400" dirty="0" err="1"/>
              <a:t>comp</a:t>
            </a:r>
            <a:r>
              <a:rPr lang="de-DE" sz="2400" dirty="0"/>
              <a:t> und </a:t>
            </a:r>
            <a:r>
              <a:rPr lang="de-DE" sz="2400" dirty="0" err="1"/>
              <a:t>comp</a:t>
            </a:r>
            <a:r>
              <a:rPr lang="de-DE" sz="2400" dirty="0"/>
              <a:t> Vektor für „ins Wasser fallen“</a:t>
            </a:r>
          </a:p>
          <a:p>
            <a:pPr marL="0" indent="0">
              <a:buNone/>
            </a:pPr>
            <a:r>
              <a:rPr lang="de-DE" sz="2400" dirty="0"/>
              <a:t> </a:t>
            </a:r>
          </a:p>
          <a:p>
            <a:pPr>
              <a:buFontTx/>
              <a:buChar char="-"/>
            </a:pPr>
            <a:r>
              <a:rPr lang="de-DE" sz="2400" dirty="0"/>
              <a:t>Jeder Wert des </a:t>
            </a:r>
            <a:r>
              <a:rPr lang="de-DE" sz="2400" dirty="0" err="1"/>
              <a:t>Testsets</a:t>
            </a:r>
            <a:r>
              <a:rPr lang="de-DE" sz="2400" dirty="0"/>
              <a:t> -&gt; nächster-Nachbar-Klassifikation (30 – Wortfenster)</a:t>
            </a:r>
          </a:p>
          <a:p>
            <a:pPr>
              <a:buFontTx/>
              <a:buChar char="-"/>
            </a:pPr>
            <a:endParaRPr lang="de-DE" sz="2400" dirty="0"/>
          </a:p>
          <a:p>
            <a:pPr>
              <a:buFontTx/>
              <a:buChar char="-"/>
            </a:pPr>
            <a:r>
              <a:rPr lang="de-DE" sz="2400" dirty="0" err="1"/>
              <a:t>Accuracy</a:t>
            </a:r>
            <a:r>
              <a:rPr lang="de-DE" sz="2400" dirty="0"/>
              <a:t>: 72%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45C8488F-25DE-3C48-BA48-CDA94245A794}"/>
              </a:ext>
            </a:extLst>
          </p:cNvPr>
          <p:cNvSpPr/>
          <p:nvPr/>
        </p:nvSpPr>
        <p:spPr>
          <a:xfrm rot="14552123">
            <a:off x="1215463" y="2730570"/>
            <a:ext cx="1334458" cy="1660697"/>
          </a:xfrm>
          <a:prstGeom prst="arc">
            <a:avLst>
              <a:gd name="adj1" fmla="val 14522627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AEC81D-56ED-3B4C-88D3-BEEF312AFCDA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1437511" y="4006517"/>
            <a:ext cx="0" cy="2002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649141-D3D7-D942-B8A0-565AC91D346D}"/>
              </a:ext>
            </a:extLst>
          </p:cNvPr>
          <p:cNvCxnSpPr>
            <a:cxnSpLocks/>
          </p:cNvCxnSpPr>
          <p:nvPr/>
        </p:nvCxnSpPr>
        <p:spPr>
          <a:xfrm flipH="1">
            <a:off x="1213020" y="4206748"/>
            <a:ext cx="2244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461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868B0-FCB1-BE42-BC7D-6B7D86878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3FDC6-7D8D-5441-A874-D1AB03617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Vergleich von Bedeutungsvektor (BV) aller „ins Wasser fallen“ mit:</a:t>
            </a:r>
          </a:p>
          <a:p>
            <a:endParaRPr lang="de-DE" sz="2400" dirty="0"/>
          </a:p>
          <a:p>
            <a:pPr marL="914400" lvl="2" indent="0">
              <a:buNone/>
            </a:pPr>
            <a:r>
              <a:rPr lang="de-DE" dirty="0"/>
              <a:t>-&gt; BV </a:t>
            </a:r>
            <a:r>
              <a:rPr lang="de-DE" dirty="0" err="1"/>
              <a:t>compositional</a:t>
            </a:r>
            <a:r>
              <a:rPr lang="de-DE" dirty="0"/>
              <a:t> Anwendung:	0.0946</a:t>
            </a:r>
          </a:p>
          <a:p>
            <a:pPr lvl="2"/>
            <a:endParaRPr lang="de-DE" dirty="0"/>
          </a:p>
          <a:p>
            <a:pPr marL="914400" lvl="2" indent="0">
              <a:buNone/>
            </a:pPr>
            <a:r>
              <a:rPr lang="de-DE" dirty="0"/>
              <a:t>-&gt; BV non-</a:t>
            </a:r>
            <a:r>
              <a:rPr lang="de-DE" dirty="0" err="1"/>
              <a:t>comp</a:t>
            </a:r>
            <a:r>
              <a:rPr lang="de-DE" dirty="0"/>
              <a:t> Anwendung: 	</a:t>
            </a:r>
            <a:r>
              <a:rPr lang="de-DE" dirty="0">
                <a:highlight>
                  <a:srgbClr val="FFFF00"/>
                </a:highlight>
              </a:rPr>
              <a:t>0.3712 	</a:t>
            </a:r>
          </a:p>
          <a:p>
            <a:pPr marL="914400" lvl="2" indent="0">
              <a:buNone/>
            </a:pPr>
            <a:r>
              <a:rPr lang="de-DE" dirty="0"/>
              <a:t>				-&gt; weil 2/3 non-</a:t>
            </a:r>
            <a:r>
              <a:rPr lang="de-DE" dirty="0" err="1"/>
              <a:t>comp</a:t>
            </a:r>
            <a:r>
              <a:rPr lang="de-DE" dirty="0"/>
              <a:t> Bedeutung haben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sz="2400" dirty="0"/>
              <a:t>Fazit: man kann LSA für Identifikation nutzen</a:t>
            </a:r>
          </a:p>
          <a:p>
            <a:pPr marL="457200" lvl="1" indent="0">
              <a:buNone/>
            </a:pPr>
            <a:r>
              <a:rPr lang="de-DE" sz="2000" dirty="0"/>
              <a:t>-&gt; unter Verwendung von lokalem Kontext</a:t>
            </a:r>
          </a:p>
        </p:txBody>
      </p:sp>
    </p:spTree>
    <p:extLst>
      <p:ext uri="{BB962C8B-B14F-4D97-AF65-F5344CB8AC3E}">
        <p14:creationId xmlns:p14="http://schemas.microsoft.com/office/powerpoint/2010/main" val="272592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CE9B2-791B-134E-9B45-C2BC1D2F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</p:spPr>
        <p:txBody>
          <a:bodyPr/>
          <a:lstStyle/>
          <a:p>
            <a:r>
              <a:rPr lang="de-DE" sz="2800" dirty="0"/>
              <a:t>Jetzt:</a:t>
            </a:r>
            <a:r>
              <a:rPr lang="de-DE" dirty="0"/>
              <a:t> </a:t>
            </a:r>
            <a:r>
              <a:rPr lang="de-DE" sz="4800" b="1" dirty="0"/>
              <a:t>IDENTIFICATION</a:t>
            </a:r>
            <a:endParaRPr lang="de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1F1C3-7996-1B4F-BABE-77FDF4CCD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1135"/>
            <a:ext cx="10515600" cy="3945827"/>
          </a:xfrm>
        </p:spPr>
        <p:txBody>
          <a:bodyPr>
            <a:normAutofit/>
          </a:bodyPr>
          <a:lstStyle/>
          <a:p>
            <a:r>
              <a:rPr lang="de-DE" sz="2400" dirty="0"/>
              <a:t>untersuchen Hypothese: Nutzen des lokalen sprachlichen Kontextes</a:t>
            </a:r>
          </a:p>
          <a:p>
            <a:pPr marL="1828800" lvl="4" indent="0">
              <a:buNone/>
            </a:pPr>
            <a:r>
              <a:rPr lang="de-DE" dirty="0"/>
              <a:t>	-&gt; zur Identifikation eines MWE (non- / oder </a:t>
            </a:r>
            <a:r>
              <a:rPr lang="de-DE" dirty="0" err="1"/>
              <a:t>comp.</a:t>
            </a:r>
            <a:r>
              <a:rPr lang="de-DE" dirty="0"/>
              <a:t>)</a:t>
            </a:r>
          </a:p>
          <a:p>
            <a:pPr marL="1828800" lvl="4" indent="0">
              <a:buNone/>
            </a:pPr>
            <a:endParaRPr lang="de-DE" dirty="0"/>
          </a:p>
          <a:p>
            <a:r>
              <a:rPr lang="de-DE" sz="2400" dirty="0"/>
              <a:t>Überlegung: Vergleich von Verteilungsvektoren von</a:t>
            </a:r>
          </a:p>
          <a:p>
            <a:pPr marL="2743200" lvl="6" indent="0">
              <a:buNone/>
            </a:pPr>
            <a:r>
              <a:rPr lang="de-DE" dirty="0"/>
              <a:t>-&gt; MWE als Ganzes</a:t>
            </a:r>
          </a:p>
          <a:p>
            <a:pPr marL="2743200" lvl="6" indent="0">
              <a:buNone/>
            </a:pPr>
            <a:r>
              <a:rPr lang="de-DE" dirty="0"/>
              <a:t>-&gt; Konstituenten eines MWE</a:t>
            </a:r>
          </a:p>
          <a:p>
            <a:pPr marL="2743200" lvl="6" indent="0">
              <a:buNone/>
            </a:pPr>
            <a:endParaRPr lang="de-DE" dirty="0"/>
          </a:p>
          <a:p>
            <a:r>
              <a:rPr lang="de-DE" sz="2400" dirty="0"/>
              <a:t>2 Experimente -&gt; geringe cos. Ähnlichkeit weist auf non-</a:t>
            </a:r>
            <a:r>
              <a:rPr lang="de-DE" sz="2400" dirty="0" err="1"/>
              <a:t>comp.</a:t>
            </a:r>
            <a:r>
              <a:rPr lang="de-DE" sz="2400" dirty="0"/>
              <a:t> Hin</a:t>
            </a:r>
          </a:p>
          <a:p>
            <a:pPr marL="0" indent="0">
              <a:buNone/>
            </a:pPr>
            <a:r>
              <a:rPr lang="de-DE" sz="2400" dirty="0"/>
              <a:t>				cos gegen 0 -&gt; non-</a:t>
            </a:r>
            <a:r>
              <a:rPr lang="de-DE" sz="2400" dirty="0" err="1"/>
              <a:t>comp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				cos gegen 1 -&gt; </a:t>
            </a:r>
            <a:r>
              <a:rPr lang="de-DE" sz="2400" dirty="0" err="1"/>
              <a:t>comp</a:t>
            </a:r>
            <a:endParaRPr lang="de-DE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26CD90-C766-F24E-97AD-3B8341FDBD67}"/>
              </a:ext>
            </a:extLst>
          </p:cNvPr>
          <p:cNvSpPr/>
          <p:nvPr/>
        </p:nvSpPr>
        <p:spPr>
          <a:xfrm>
            <a:off x="4399878" y="5142155"/>
            <a:ext cx="3410174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21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E8FE-D1C8-A743-86F2-448BC9DBCE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2.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97C8F0-56C7-4441-B6DE-A5F897431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69" y="3698290"/>
            <a:ext cx="11819020" cy="1655762"/>
          </a:xfrm>
        </p:spPr>
        <p:txBody>
          <a:bodyPr/>
          <a:lstStyle/>
          <a:p>
            <a:r>
              <a:rPr lang="de-DE" dirty="0"/>
              <a:t>Kann man herausfinden, ob gegebenes MWE eine idiomatische Bedeutung hat?</a:t>
            </a:r>
          </a:p>
        </p:txBody>
      </p:sp>
    </p:spTree>
    <p:extLst>
      <p:ext uri="{BB962C8B-B14F-4D97-AF65-F5344CB8AC3E}">
        <p14:creationId xmlns:p14="http://schemas.microsoft.com/office/powerpoint/2010/main" val="527999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47166-606A-7943-9951-B8CF6E9B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5EF35-73EF-4F41-8818-FD0B39699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Test Set: deutsche Präposition-Nomen-Verb Datenbank</a:t>
            </a:r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000" dirty="0"/>
              <a:t>Nutzen Wortkombinationen mit &gt;= 30 Vorkommen</a:t>
            </a:r>
          </a:p>
          <a:p>
            <a:pPr marL="457200" lvl="1" indent="0">
              <a:buNone/>
            </a:pPr>
            <a:r>
              <a:rPr lang="de-DE" sz="2000" dirty="0">
                <a:sym typeface="Wingdings" pitchFamily="2" charset="2"/>
              </a:rPr>
              <a:t>	 81 potentielle MWEs</a:t>
            </a:r>
          </a:p>
          <a:p>
            <a:pPr marL="457200" lvl="1" indent="0">
              <a:buNone/>
            </a:pPr>
            <a:endParaRPr lang="de-DE" sz="2000" dirty="0">
              <a:sym typeface="Wingdings" pitchFamily="2" charset="2"/>
            </a:endParaRPr>
          </a:p>
          <a:p>
            <a:r>
              <a:rPr lang="de-DE" sz="2400" dirty="0">
                <a:sym typeface="Wingdings" pitchFamily="2" charset="2"/>
              </a:rPr>
              <a:t>Berechnen Bedeutungsvektor für </a:t>
            </a:r>
            <a:r>
              <a:rPr lang="de-DE" sz="2400" dirty="0" err="1">
                <a:sym typeface="Wingdings" pitchFamily="2" charset="2"/>
              </a:rPr>
              <a:t>comp</a:t>
            </a:r>
            <a:r>
              <a:rPr lang="de-DE" sz="2400" dirty="0">
                <a:sym typeface="Wingdings" pitchFamily="2" charset="2"/>
              </a:rPr>
              <a:t> MWEs</a:t>
            </a:r>
          </a:p>
          <a:p>
            <a:pPr lvl="1">
              <a:buFontTx/>
              <a:buChar char="-"/>
            </a:pPr>
            <a:r>
              <a:rPr lang="de-DE" sz="2000" dirty="0">
                <a:sym typeface="Wingdings" pitchFamily="2" charset="2"/>
              </a:rPr>
              <a:t>Summe der Bedeutungsvektoren von MWE Konstituenten ( = </a:t>
            </a:r>
            <a:r>
              <a:rPr lang="de-DE" sz="2000" b="1" dirty="0" err="1">
                <a:sym typeface="Wingdings" pitchFamily="2" charset="2"/>
              </a:rPr>
              <a:t>composed</a:t>
            </a:r>
            <a:r>
              <a:rPr lang="de-DE" sz="2000" b="1" dirty="0">
                <a:sym typeface="Wingdings" pitchFamily="2" charset="2"/>
              </a:rPr>
              <a:t> </a:t>
            </a:r>
            <a:r>
              <a:rPr lang="de-DE" sz="2000" b="1" dirty="0" err="1">
                <a:sym typeface="Wingdings" pitchFamily="2" charset="2"/>
              </a:rPr>
              <a:t>vector</a:t>
            </a:r>
            <a:r>
              <a:rPr lang="de-DE" sz="2000" dirty="0">
                <a:sym typeface="Wingdings" pitchFamily="2" charset="2"/>
              </a:rPr>
              <a:t>)</a:t>
            </a:r>
          </a:p>
          <a:p>
            <a:endParaRPr lang="de-DE" sz="20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de-DE" sz="2000" dirty="0">
                <a:sym typeface="Wingdings" pitchFamily="2" charset="2"/>
              </a:rPr>
              <a:t>	vergleichen mit</a:t>
            </a:r>
          </a:p>
          <a:p>
            <a:pPr marL="0" indent="0">
              <a:buNone/>
            </a:pPr>
            <a:endParaRPr lang="de-DE" sz="2000" dirty="0">
              <a:sym typeface="Wingdings" pitchFamily="2" charset="2"/>
            </a:endParaRPr>
          </a:p>
          <a:p>
            <a:r>
              <a:rPr lang="de-DE" sz="2400" dirty="0">
                <a:sym typeface="Wingdings" pitchFamily="2" charset="2"/>
              </a:rPr>
              <a:t>Vektor des gesamten MWEs</a:t>
            </a:r>
          </a:p>
          <a:p>
            <a:pPr marL="914400" lvl="2" indent="0">
              <a:buNone/>
            </a:pPr>
            <a:endParaRPr lang="de-DE" sz="1600" dirty="0">
              <a:sym typeface="Wingdings" pitchFamily="2" charset="2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C8AE1B-E303-5E4C-A9C8-F77F0F809966}"/>
              </a:ext>
            </a:extLst>
          </p:cNvPr>
          <p:cNvCxnSpPr>
            <a:cxnSpLocks/>
          </p:cNvCxnSpPr>
          <p:nvPr/>
        </p:nvCxnSpPr>
        <p:spPr>
          <a:xfrm>
            <a:off x="2522099" y="4932192"/>
            <a:ext cx="0" cy="445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4978B1-4EAD-D047-969C-192287E34F6B}"/>
              </a:ext>
            </a:extLst>
          </p:cNvPr>
          <p:cNvCxnSpPr>
            <a:cxnSpLocks/>
          </p:cNvCxnSpPr>
          <p:nvPr/>
        </p:nvCxnSpPr>
        <p:spPr>
          <a:xfrm flipV="1">
            <a:off x="2526632" y="4174958"/>
            <a:ext cx="0" cy="4692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978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47166-606A-7943-9951-B8CF6E9B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5EF35-73EF-4F41-8818-FD0B39699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Test Set: deutsche Präposition-Nomen-Verb Datenbank</a:t>
            </a:r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000" dirty="0"/>
              <a:t>Nutzen Wortkombinationen mit &gt;= 30 Vorkommen</a:t>
            </a:r>
          </a:p>
          <a:p>
            <a:pPr marL="457200" lvl="1" indent="0">
              <a:buNone/>
            </a:pPr>
            <a:r>
              <a:rPr lang="de-DE" sz="2000" dirty="0">
                <a:sym typeface="Wingdings" pitchFamily="2" charset="2"/>
              </a:rPr>
              <a:t>	 81 potentielle MWEs</a:t>
            </a:r>
          </a:p>
          <a:p>
            <a:pPr marL="457200" lvl="1" indent="0">
              <a:buNone/>
            </a:pPr>
            <a:endParaRPr lang="de-DE" sz="2000" dirty="0">
              <a:sym typeface="Wingdings" pitchFamily="2" charset="2"/>
            </a:endParaRPr>
          </a:p>
          <a:p>
            <a:r>
              <a:rPr lang="de-DE" sz="2400" dirty="0">
                <a:sym typeface="Wingdings" pitchFamily="2" charset="2"/>
              </a:rPr>
              <a:t>Berechnen Bedeutungsvektor für </a:t>
            </a:r>
            <a:r>
              <a:rPr lang="de-DE" sz="2400" dirty="0" err="1">
                <a:highlight>
                  <a:srgbClr val="FFFF00"/>
                </a:highlight>
                <a:sym typeface="Wingdings" pitchFamily="2" charset="2"/>
              </a:rPr>
              <a:t>comp</a:t>
            </a:r>
            <a:r>
              <a:rPr lang="de-DE" sz="2400" dirty="0">
                <a:highlight>
                  <a:srgbClr val="FFFF00"/>
                </a:highlight>
                <a:sym typeface="Wingdings" pitchFamily="2" charset="2"/>
              </a:rPr>
              <a:t> MWEs</a:t>
            </a:r>
          </a:p>
          <a:p>
            <a:pPr lvl="1">
              <a:buFontTx/>
              <a:buChar char="-"/>
            </a:pPr>
            <a:r>
              <a:rPr lang="de-DE" sz="2000" dirty="0">
                <a:sym typeface="Wingdings" pitchFamily="2" charset="2"/>
              </a:rPr>
              <a:t>Summe der Bedeutungsvektoren von MWE Konstituenten ( = </a:t>
            </a:r>
            <a:r>
              <a:rPr lang="de-DE" sz="2000" b="1" dirty="0" err="1">
                <a:sym typeface="Wingdings" pitchFamily="2" charset="2"/>
              </a:rPr>
              <a:t>composed</a:t>
            </a:r>
            <a:r>
              <a:rPr lang="de-DE" sz="2000" b="1" dirty="0">
                <a:sym typeface="Wingdings" pitchFamily="2" charset="2"/>
              </a:rPr>
              <a:t> </a:t>
            </a:r>
            <a:r>
              <a:rPr lang="de-DE" sz="2000" b="1" dirty="0" err="1">
                <a:sym typeface="Wingdings" pitchFamily="2" charset="2"/>
              </a:rPr>
              <a:t>vector</a:t>
            </a:r>
            <a:r>
              <a:rPr lang="de-DE" sz="2000" dirty="0">
                <a:sym typeface="Wingdings" pitchFamily="2" charset="2"/>
              </a:rPr>
              <a:t>)</a:t>
            </a:r>
          </a:p>
          <a:p>
            <a:endParaRPr lang="de-DE" sz="20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de-DE" sz="2000" dirty="0">
                <a:sym typeface="Wingdings" pitchFamily="2" charset="2"/>
              </a:rPr>
              <a:t>	vergleichen mit</a:t>
            </a:r>
          </a:p>
          <a:p>
            <a:pPr marL="0" indent="0">
              <a:buNone/>
            </a:pPr>
            <a:endParaRPr lang="de-DE" sz="2000" dirty="0">
              <a:sym typeface="Wingdings" pitchFamily="2" charset="2"/>
            </a:endParaRPr>
          </a:p>
          <a:p>
            <a:r>
              <a:rPr lang="de-DE" sz="2400" dirty="0">
                <a:sym typeface="Wingdings" pitchFamily="2" charset="2"/>
              </a:rPr>
              <a:t>Vektor des </a:t>
            </a:r>
            <a:r>
              <a:rPr lang="de-DE" sz="2400" dirty="0">
                <a:highlight>
                  <a:srgbClr val="FFFF00"/>
                </a:highlight>
                <a:sym typeface="Wingdings" pitchFamily="2" charset="2"/>
              </a:rPr>
              <a:t>gesamten MWEs</a:t>
            </a:r>
          </a:p>
          <a:p>
            <a:pPr marL="914400" lvl="2" indent="0">
              <a:buNone/>
            </a:pPr>
            <a:endParaRPr lang="de-DE" sz="1600" dirty="0">
              <a:sym typeface="Wingdings" pitchFamily="2" charset="2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C8AE1B-E303-5E4C-A9C8-F77F0F809966}"/>
              </a:ext>
            </a:extLst>
          </p:cNvPr>
          <p:cNvCxnSpPr>
            <a:cxnSpLocks/>
          </p:cNvCxnSpPr>
          <p:nvPr/>
        </p:nvCxnSpPr>
        <p:spPr>
          <a:xfrm>
            <a:off x="2522099" y="4932192"/>
            <a:ext cx="0" cy="445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4978B1-4EAD-D047-969C-192287E34F6B}"/>
              </a:ext>
            </a:extLst>
          </p:cNvPr>
          <p:cNvCxnSpPr>
            <a:cxnSpLocks/>
          </p:cNvCxnSpPr>
          <p:nvPr/>
        </p:nvCxnSpPr>
        <p:spPr>
          <a:xfrm flipV="1">
            <a:off x="2526632" y="4174958"/>
            <a:ext cx="0" cy="4692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786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80C8867B-C0E9-5A48-8546-8D5E2FE92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0777" y="720970"/>
            <a:ext cx="8626272" cy="5275384"/>
          </a:xfrm>
        </p:spPr>
      </p:pic>
    </p:spTree>
    <p:extLst>
      <p:ext uri="{BB962C8B-B14F-4D97-AF65-F5344CB8AC3E}">
        <p14:creationId xmlns:p14="http://schemas.microsoft.com/office/powerpoint/2010/main" val="1445486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A958E-CD9B-464B-ABBB-081C03CF0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605" y="1476089"/>
            <a:ext cx="4502483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de-DE" dirty="0"/>
              <a:t>Ganzer MWE Vektor</a:t>
            </a:r>
          </a:p>
          <a:p>
            <a:pPr algn="ctr"/>
            <a:r>
              <a:rPr lang="de-DE" dirty="0"/>
              <a:t>-&gt; ähnlichste Vektoren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7D1760-3234-F04B-B5DB-5184FD7C71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4561" y="2602408"/>
            <a:ext cx="5157787" cy="261390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8713D9-EDFD-5347-94A1-32A6D38E1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39297" y="1476089"/>
            <a:ext cx="4088314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de-DE" dirty="0" err="1"/>
              <a:t>Composed</a:t>
            </a:r>
            <a:r>
              <a:rPr lang="de-DE" dirty="0"/>
              <a:t> Vektor</a:t>
            </a:r>
          </a:p>
          <a:p>
            <a:pPr algn="ctr"/>
            <a:r>
              <a:rPr lang="de-DE" dirty="0"/>
              <a:t>-&gt; ähnlichste Vektoren</a:t>
            </a:r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FDE3C9-074C-BB45-B46C-46A7D8D272C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04253" y="2754470"/>
            <a:ext cx="5183188" cy="230977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FE44B9-EF19-DB47-AFBC-E201AE0068EA}"/>
              </a:ext>
            </a:extLst>
          </p:cNvPr>
          <p:cNvSpPr txBox="1"/>
          <p:nvPr/>
        </p:nvSpPr>
        <p:spPr>
          <a:xfrm>
            <a:off x="3577426" y="5807242"/>
            <a:ext cx="5037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=&gt; sehr unterschiedliche semantische Bedeutungen</a:t>
            </a:r>
          </a:p>
        </p:txBody>
      </p:sp>
    </p:spTree>
    <p:extLst>
      <p:ext uri="{BB962C8B-B14F-4D97-AF65-F5344CB8AC3E}">
        <p14:creationId xmlns:p14="http://schemas.microsoft.com/office/powerpoint/2010/main" val="39137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3B96B-1DC6-8D43-97AC-5EA1C4704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074"/>
            <a:ext cx="10515600" cy="5005889"/>
          </a:xfrm>
        </p:spPr>
        <p:txBody>
          <a:bodyPr/>
          <a:lstStyle/>
          <a:p>
            <a:r>
              <a:rPr lang="de-DE" dirty="0" err="1"/>
              <a:t>Composed</a:t>
            </a:r>
            <a:r>
              <a:rPr lang="de-DE" dirty="0"/>
              <a:t> Vektor ist schlechtes Modell</a:t>
            </a:r>
          </a:p>
          <a:p>
            <a:pPr marL="0" indent="0">
              <a:buNone/>
            </a:pPr>
            <a:r>
              <a:rPr lang="de-DE" dirty="0"/>
              <a:t>	Bsp.: „</a:t>
            </a:r>
            <a:r>
              <a:rPr lang="de-DE" dirty="0" err="1"/>
              <a:t>fire</a:t>
            </a:r>
            <a:r>
              <a:rPr lang="de-DE" dirty="0"/>
              <a:t> </a:t>
            </a:r>
            <a:r>
              <a:rPr lang="de-DE" dirty="0" err="1"/>
              <a:t>breathing</a:t>
            </a:r>
            <a:r>
              <a:rPr lang="de-DE" dirty="0"/>
              <a:t>“</a:t>
            </a:r>
          </a:p>
          <a:p>
            <a:pPr marL="0" indent="0">
              <a:buNone/>
            </a:pPr>
            <a:r>
              <a:rPr lang="de-DE" dirty="0"/>
              <a:t>	-&gt; hat definitiv kompositionelle Bedeutung</a:t>
            </a:r>
          </a:p>
          <a:p>
            <a:pPr marL="0" indent="0">
              <a:buNone/>
            </a:pPr>
            <a:r>
              <a:rPr lang="de-DE" dirty="0"/>
              <a:t>	-&gt; aber: </a:t>
            </a:r>
            <a:r>
              <a:rPr lang="de-DE" dirty="0" err="1"/>
              <a:t>composed</a:t>
            </a:r>
            <a:r>
              <a:rPr lang="de-DE" dirty="0"/>
              <a:t> Vektor ist sehr anders</a:t>
            </a:r>
          </a:p>
          <a:p>
            <a:pPr marL="0" indent="0">
              <a:buNone/>
            </a:pPr>
            <a:r>
              <a:rPr lang="de-DE" dirty="0"/>
              <a:t>		-&gt; </a:t>
            </a:r>
            <a:r>
              <a:rPr lang="de-DE" dirty="0" err="1"/>
              <a:t>fire</a:t>
            </a:r>
            <a:r>
              <a:rPr lang="de-DE" dirty="0"/>
              <a:t>: Drachen</a:t>
            </a:r>
          </a:p>
          <a:p>
            <a:pPr marL="0" indent="0">
              <a:buNone/>
            </a:pPr>
            <a:r>
              <a:rPr lang="de-DE" dirty="0"/>
              <a:t>		-&gt; </a:t>
            </a:r>
            <a:r>
              <a:rPr lang="de-DE" dirty="0" err="1"/>
              <a:t>breathing</a:t>
            </a:r>
            <a:r>
              <a:rPr lang="de-DE" dirty="0"/>
              <a:t>: Lunge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Trotzdem gute Grundlage</a:t>
            </a:r>
          </a:p>
        </p:txBody>
      </p:sp>
    </p:spTree>
    <p:extLst>
      <p:ext uri="{BB962C8B-B14F-4D97-AF65-F5344CB8AC3E}">
        <p14:creationId xmlns:p14="http://schemas.microsoft.com/office/powerpoint/2010/main" val="1335429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00D1-4D04-AE4C-BDE3-01823A63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Gegenkontrolle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E3F44-54A6-444D-B3A4-DC4101014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/>
              <a:t>Wählen zufällige, deutlich kompositionelle MWEs</a:t>
            </a:r>
          </a:p>
          <a:p>
            <a:r>
              <a:rPr lang="de-DE" sz="2400" dirty="0"/>
              <a:t>Vergleichen MWE Bedeutungsvektoren mit </a:t>
            </a:r>
            <a:r>
              <a:rPr lang="de-DE" sz="2400" dirty="0" err="1"/>
              <a:t>composed</a:t>
            </a:r>
            <a:r>
              <a:rPr lang="de-DE" sz="2400" dirty="0"/>
              <a:t> Vektor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Hohe Ähnlichkeit -&gt; bestätigt </a:t>
            </a:r>
            <a:r>
              <a:rPr lang="de-DE" sz="2400" dirty="0" err="1"/>
              <a:t>comp</a:t>
            </a:r>
            <a:r>
              <a:rPr lang="de-DE" sz="2400" dirty="0"/>
              <a:t> Bedeutung</a:t>
            </a:r>
            <a:endParaRPr lang="de-DE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26E6FE-BF52-6040-ABDB-F70FB2CA7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314" y="2865263"/>
            <a:ext cx="4591251" cy="246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04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7DE4-129B-524B-8A6D-A8B0B4690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Weiterer Vergleich „ins Wasser fallen“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D2DE9-359A-FB4B-B158-4E0C1A604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/>
              <a:t>Literaler</a:t>
            </a:r>
            <a:r>
              <a:rPr lang="de-DE" sz="2400" dirty="0"/>
              <a:t> Vektor + </a:t>
            </a:r>
            <a:r>
              <a:rPr lang="de-DE" sz="2400" dirty="0" err="1"/>
              <a:t>composed</a:t>
            </a:r>
            <a:r>
              <a:rPr lang="de-DE" sz="2400" dirty="0"/>
              <a:t> Vektor		cos = 0.2937</a:t>
            </a:r>
          </a:p>
          <a:p>
            <a:r>
              <a:rPr lang="de-DE" sz="2400" dirty="0"/>
              <a:t>Idiomatischer Vektor + </a:t>
            </a:r>
            <a:r>
              <a:rPr lang="de-DE" sz="2400" dirty="0" err="1"/>
              <a:t>composed</a:t>
            </a:r>
            <a:r>
              <a:rPr lang="de-DE" sz="2400" dirty="0"/>
              <a:t> Vektor		cos = 0.1733</a:t>
            </a:r>
          </a:p>
          <a:p>
            <a:pPr marL="914400" lvl="2" indent="0">
              <a:buNone/>
            </a:pPr>
            <a:r>
              <a:rPr lang="de-DE" sz="1600" dirty="0"/>
              <a:t>-&gt; kleinerer cos-wert spricht für häufigere non-</a:t>
            </a:r>
            <a:r>
              <a:rPr lang="de-DE" sz="1600" dirty="0" err="1"/>
              <a:t>comp</a:t>
            </a:r>
            <a:r>
              <a:rPr lang="de-DE" sz="1600" dirty="0"/>
              <a:t> Bedeutung</a:t>
            </a:r>
          </a:p>
          <a:p>
            <a:pPr marL="0" indent="0">
              <a:buNone/>
            </a:pP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insg. Ergebnisse zwischen 0.01 und 0.80</a:t>
            </a:r>
          </a:p>
          <a:p>
            <a:pPr marL="914400" lvl="2" indent="0">
              <a:buNone/>
            </a:pPr>
            <a:r>
              <a:rPr lang="de-DE" sz="1600" dirty="0"/>
              <a:t>-&gt; hatten auf guten Ähnlichkeitsschwellenwert für Unterscheidung von </a:t>
            </a:r>
            <a:r>
              <a:rPr lang="de-DE" sz="1600" dirty="0" err="1"/>
              <a:t>comp</a:t>
            </a:r>
            <a:r>
              <a:rPr lang="de-DE" sz="1600" dirty="0"/>
              <a:t> und non-</a:t>
            </a:r>
            <a:r>
              <a:rPr lang="de-DE" sz="1600" dirty="0" err="1"/>
              <a:t>comp</a:t>
            </a:r>
            <a:r>
              <a:rPr lang="de-DE" sz="1600" dirty="0"/>
              <a:t> gehofft</a:t>
            </a:r>
          </a:p>
        </p:txBody>
      </p:sp>
    </p:spTree>
    <p:extLst>
      <p:ext uri="{BB962C8B-B14F-4D97-AF65-F5344CB8AC3E}">
        <p14:creationId xmlns:p14="http://schemas.microsoft.com/office/powerpoint/2010/main" val="142637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A07AA-F82C-0543-BF68-F4C6FC6B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8FC7-A611-F14D-89EB-F25A409A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Annahme von verschiedenen Schwellwerten</a:t>
            </a:r>
          </a:p>
          <a:p>
            <a:pPr marL="457200" lvl="1" indent="0">
              <a:buNone/>
            </a:pPr>
            <a:r>
              <a:rPr lang="de-DE" sz="2000" dirty="0"/>
              <a:t>-&gt; viele Ergebnisse</a:t>
            </a:r>
          </a:p>
          <a:p>
            <a:r>
              <a:rPr lang="de-DE" sz="2400" dirty="0"/>
              <a:t>Bester F-</a:t>
            </a:r>
            <a:r>
              <a:rPr lang="de-DE" sz="2400" dirty="0" err="1"/>
              <a:t>measure</a:t>
            </a:r>
            <a:r>
              <a:rPr lang="de-DE" sz="2400" dirty="0"/>
              <a:t> bei cos &lt; 0.2</a:t>
            </a:r>
          </a:p>
          <a:p>
            <a:pPr marL="457200" lvl="1" indent="0">
              <a:buNone/>
            </a:pPr>
            <a:r>
              <a:rPr lang="de-DE" sz="2000" dirty="0"/>
              <a:t>-&gt; also: wenn cos &lt; 0.2, dann vermutlich non-</a:t>
            </a:r>
            <a:r>
              <a:rPr lang="de-DE" sz="2000" dirty="0" err="1"/>
              <a:t>comp</a:t>
            </a:r>
            <a:r>
              <a:rPr lang="de-DE" sz="2000" dirty="0"/>
              <a:t> </a:t>
            </a:r>
          </a:p>
          <a:p>
            <a:endParaRPr lang="de-DE" sz="2400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B0D6E3-7BD7-5944-B57E-9BB2F7621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102616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06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79B69-1CF2-0047-8B38-9B2200A5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7ECF5-B334-7346-ABA8-BACDC3F84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Vgl. mit Methode von Baldwin et al.</a:t>
            </a:r>
          </a:p>
          <a:p>
            <a:pPr marL="457200" lvl="1" indent="0">
              <a:buNone/>
            </a:pPr>
            <a:r>
              <a:rPr lang="de-DE" sz="2000" dirty="0"/>
              <a:t>-&gt; ihre Methode auf eigene Materialien angewandt</a:t>
            </a:r>
          </a:p>
          <a:p>
            <a:pPr marL="457200" lvl="1" indent="0">
              <a:buNone/>
            </a:pPr>
            <a:endParaRPr lang="de-DE" sz="2000" dirty="0"/>
          </a:p>
          <a:p>
            <a:pPr marL="457200" lvl="1" indent="0">
              <a:buNone/>
            </a:pPr>
            <a:endParaRPr lang="de-DE" sz="2000" dirty="0"/>
          </a:p>
          <a:p>
            <a:pPr marL="457200" lvl="1" indent="0">
              <a:buNone/>
            </a:pPr>
            <a:endParaRPr lang="de-DE" sz="2000" dirty="0"/>
          </a:p>
          <a:p>
            <a:pPr marL="457200" lvl="1" indent="0">
              <a:buNone/>
            </a:pPr>
            <a:endParaRPr lang="de-DE" sz="2000" dirty="0"/>
          </a:p>
          <a:p>
            <a:pPr marL="457200" lvl="1" indent="0">
              <a:buNone/>
            </a:pPr>
            <a:endParaRPr lang="de-DE" sz="2000" dirty="0"/>
          </a:p>
          <a:p>
            <a:pPr marL="457200" lvl="1" indent="0">
              <a:buNone/>
            </a:pPr>
            <a:endParaRPr lang="de-DE" sz="2000" dirty="0"/>
          </a:p>
          <a:p>
            <a:pPr marL="457200" lvl="1" indent="0">
              <a:buNone/>
            </a:pPr>
            <a:endParaRPr lang="de-DE" sz="2000" dirty="0"/>
          </a:p>
          <a:p>
            <a:pPr marL="457200" lvl="1" indent="0">
              <a:buNone/>
            </a:pPr>
            <a:endParaRPr lang="de-DE" sz="2000" dirty="0"/>
          </a:p>
          <a:p>
            <a:r>
              <a:rPr lang="de-DE" sz="2400" dirty="0"/>
              <a:t>Schlechter, als mit </a:t>
            </a:r>
            <a:r>
              <a:rPr lang="de-DE" sz="2400" dirty="0" err="1"/>
              <a:t>composed</a:t>
            </a:r>
            <a:r>
              <a:rPr lang="de-DE" sz="2400" dirty="0"/>
              <a:t> Vektor</a:t>
            </a:r>
          </a:p>
          <a:p>
            <a:endParaRPr lang="de-DE" sz="24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0BBAFB-741B-9B43-A39F-0FDEF0A70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2839244"/>
            <a:ext cx="107696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4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FA285-9A16-3C43-8CFF-DD8DBAB9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Fremdwörter Übersicht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48D30-A5D9-4E47-BD69-5ACB3538F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wortgetreue MWEs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6D3EB-B14C-D240-98CE-28E3644A5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endParaRPr lang="de-DE" dirty="0"/>
          </a:p>
          <a:p>
            <a:r>
              <a:rPr lang="de-DE" sz="2400" dirty="0" err="1"/>
              <a:t>compositional</a:t>
            </a:r>
            <a:r>
              <a:rPr lang="de-DE" sz="2400" dirty="0"/>
              <a:t> (</a:t>
            </a:r>
            <a:r>
              <a:rPr lang="de-DE" sz="2400" dirty="0" err="1"/>
              <a:t>comp</a:t>
            </a:r>
            <a:r>
              <a:rPr lang="de-DE" sz="2400" dirty="0"/>
              <a:t>)</a:t>
            </a:r>
          </a:p>
          <a:p>
            <a:r>
              <a:rPr lang="de-DE" sz="2400" dirty="0" err="1"/>
              <a:t>literal</a:t>
            </a:r>
            <a:endParaRPr lang="de-DE" sz="2400" dirty="0"/>
          </a:p>
          <a:p>
            <a:r>
              <a:rPr lang="de-DE" sz="2400" dirty="0"/>
              <a:t>non-</a:t>
            </a:r>
            <a:r>
              <a:rPr lang="de-DE" sz="2400" dirty="0" err="1"/>
              <a:t>idiomatic</a:t>
            </a:r>
            <a:r>
              <a:rPr lang="de-DE" sz="2400" dirty="0"/>
              <a:t> / nicht idiomatisch</a:t>
            </a:r>
          </a:p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5F864-0EA8-0441-BF82-AE2AFD86B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nicht wortgetreue MWEs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075D7D-3B90-F845-831D-737225EBF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endParaRPr lang="de-DE" dirty="0"/>
          </a:p>
          <a:p>
            <a:r>
              <a:rPr lang="de-DE" sz="2400" dirty="0"/>
              <a:t>non-</a:t>
            </a:r>
            <a:r>
              <a:rPr lang="de-DE" sz="2400" dirty="0" err="1"/>
              <a:t>comp</a:t>
            </a:r>
            <a:endParaRPr lang="de-DE" sz="2400" dirty="0"/>
          </a:p>
          <a:p>
            <a:r>
              <a:rPr lang="de-DE" sz="2400" dirty="0"/>
              <a:t>non-</a:t>
            </a:r>
            <a:r>
              <a:rPr lang="de-DE" sz="2400" dirty="0" err="1"/>
              <a:t>literal</a:t>
            </a:r>
            <a:r>
              <a:rPr lang="de-DE" sz="2400" dirty="0"/>
              <a:t> / nicht </a:t>
            </a:r>
            <a:r>
              <a:rPr lang="de-DE" sz="2400" dirty="0" err="1"/>
              <a:t>literal</a:t>
            </a:r>
            <a:endParaRPr lang="de-DE" sz="2400" dirty="0"/>
          </a:p>
          <a:p>
            <a:r>
              <a:rPr lang="de-DE" sz="2400" dirty="0" err="1"/>
              <a:t>Idiomatic</a:t>
            </a:r>
            <a:r>
              <a:rPr lang="de-DE" sz="2400" dirty="0"/>
              <a:t> / idiomatisch</a:t>
            </a:r>
          </a:p>
        </p:txBody>
      </p:sp>
    </p:spTree>
    <p:extLst>
      <p:ext uri="{BB962C8B-B14F-4D97-AF65-F5344CB8AC3E}">
        <p14:creationId xmlns:p14="http://schemas.microsoft.com/office/powerpoint/2010/main" val="306598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0F7B8-BEF9-D64F-B316-051246E1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Probleme für unbeaufsichtigte Technik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F21F8-61ED-F543-B327-D712BDCA6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22572" cy="4351338"/>
          </a:xfrm>
        </p:spPr>
        <p:txBody>
          <a:bodyPr>
            <a:normAutofit/>
          </a:bodyPr>
          <a:lstStyle/>
          <a:p>
            <a:r>
              <a:rPr lang="de-DE" sz="2400" dirty="0"/>
              <a:t>Funktioniert nur, wenn non-</a:t>
            </a:r>
            <a:r>
              <a:rPr lang="de-DE" sz="2400" dirty="0" err="1"/>
              <a:t>comp</a:t>
            </a:r>
            <a:r>
              <a:rPr lang="de-DE" sz="2400" dirty="0"/>
              <a:t> MWE häufiger mit idiomatischer Bedeutung vorkommt</a:t>
            </a:r>
          </a:p>
          <a:p>
            <a:pPr marL="0" indent="0">
              <a:buNone/>
            </a:pPr>
            <a:r>
              <a:rPr lang="de-DE" sz="2400" dirty="0"/>
              <a:t>	- Methode wird schlechter, wenn </a:t>
            </a:r>
            <a:r>
              <a:rPr lang="de-DE" sz="2400" dirty="0" err="1"/>
              <a:t>comp</a:t>
            </a:r>
            <a:r>
              <a:rPr lang="de-DE" sz="2400" dirty="0"/>
              <a:t> Bedeutung zu häufig auftaucht </a:t>
            </a:r>
          </a:p>
          <a:p>
            <a:endParaRPr lang="de-DE" sz="2400" dirty="0"/>
          </a:p>
          <a:p>
            <a:r>
              <a:rPr lang="de-DE" sz="2400" dirty="0"/>
              <a:t>basiert auf sehr unterschiedlichen Bedeutungsvektoren</a:t>
            </a:r>
          </a:p>
          <a:p>
            <a:pPr marL="0" indent="0">
              <a:buNone/>
            </a:pPr>
            <a:r>
              <a:rPr lang="de-DE" sz="2400" dirty="0"/>
              <a:t>	- bei ähnlicher Bedeutung reicht lokaler Kontext nicht aus </a:t>
            </a:r>
            <a:r>
              <a:rPr lang="de-DE" sz="1800" i="1" dirty="0"/>
              <a:t>(Bsp.: „Ich gehe zur Bank“)</a:t>
            </a:r>
          </a:p>
          <a:p>
            <a:pPr marL="0" indent="0">
              <a:buNone/>
            </a:pP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3692872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6BCB9-7967-644F-9839-671D748B6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17D5F-23EB-7643-9A25-FAEAB81E8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de-DE" dirty="0"/>
              <a:t>Um MWE als non-</a:t>
            </a:r>
            <a:r>
              <a:rPr lang="de-DE" dirty="0" err="1"/>
              <a:t>comp</a:t>
            </a:r>
            <a:r>
              <a:rPr lang="de-DE" dirty="0"/>
              <a:t> zu klassifizieren:</a:t>
            </a:r>
          </a:p>
          <a:p>
            <a:pPr lvl="1">
              <a:buFont typeface="Wingdings" pitchFamily="2" charset="2"/>
              <a:buChar char="à"/>
            </a:pP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composed</a:t>
            </a:r>
            <a:r>
              <a:rPr lang="de-DE" dirty="0">
                <a:sym typeface="Wingdings" pitchFamily="2" charset="2"/>
              </a:rPr>
              <a:t> Vektor berechnen</a:t>
            </a:r>
          </a:p>
          <a:p>
            <a:pPr lvl="1">
              <a:buFont typeface="Wingdings" pitchFamily="2" charset="2"/>
              <a:buChar char="à"/>
            </a:pPr>
            <a:r>
              <a:rPr lang="de-DE" dirty="0"/>
              <a:t> Vergleich mit Ausdrucksbedeutung (MWE Bedeutungsvektor)</a:t>
            </a:r>
          </a:p>
          <a:p>
            <a:pPr lvl="1">
              <a:buFont typeface="Wingdings" pitchFamily="2" charset="2"/>
              <a:buChar char="à"/>
            </a:pPr>
            <a:endParaRPr lang="de-DE" dirty="0"/>
          </a:p>
          <a:p>
            <a:r>
              <a:rPr lang="de-DE" dirty="0"/>
              <a:t>Verbesserung: </a:t>
            </a:r>
          </a:p>
          <a:p>
            <a:pPr lvl="1"/>
            <a:r>
              <a:rPr lang="de-DE" dirty="0"/>
              <a:t>mit besseren Modellen</a:t>
            </a:r>
          </a:p>
          <a:p>
            <a:pPr lvl="1"/>
            <a:r>
              <a:rPr lang="de-DE" dirty="0"/>
              <a:t>Part-</a:t>
            </a:r>
            <a:r>
              <a:rPr lang="de-DE" dirty="0" err="1"/>
              <a:t>of</a:t>
            </a:r>
            <a:r>
              <a:rPr lang="de-DE" dirty="0"/>
              <a:t>-</a:t>
            </a:r>
            <a:r>
              <a:rPr lang="de-DE" dirty="0" err="1"/>
              <a:t>speech</a:t>
            </a:r>
            <a:r>
              <a:rPr lang="de-DE" dirty="0"/>
              <a:t> </a:t>
            </a:r>
            <a:r>
              <a:rPr lang="de-DE" dirty="0" err="1"/>
              <a:t>tagging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Nicht nur lokale Wortfolgen betrachten</a:t>
            </a:r>
          </a:p>
          <a:p>
            <a:endParaRPr lang="de-DE" dirty="0">
              <a:cs typeface="Calibri" panose="020F0502020204030204"/>
            </a:endParaRPr>
          </a:p>
          <a:p>
            <a:r>
              <a:rPr lang="de-DE" dirty="0">
                <a:ea typeface="+mn-lt"/>
                <a:cs typeface="+mn-lt"/>
              </a:rPr>
              <a:t>wollten MWEs klassifizieren</a:t>
            </a:r>
          </a:p>
          <a:p>
            <a:r>
              <a:rPr lang="de-DE" dirty="0">
                <a:ea typeface="+mn-lt"/>
                <a:cs typeface="+mn-lt"/>
              </a:rPr>
              <a:t>bietet: Quantität des Grades eins </a:t>
            </a:r>
            <a:r>
              <a:rPr lang="de-DE" dirty="0" err="1">
                <a:ea typeface="+mn-lt"/>
                <a:cs typeface="+mn-lt"/>
              </a:rPr>
              <a:t>comp</a:t>
            </a:r>
            <a:r>
              <a:rPr lang="de-DE" dirty="0">
                <a:ea typeface="+mn-lt"/>
                <a:cs typeface="+mn-lt"/>
              </a:rPr>
              <a:t> MWEs bestimmen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639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07A4-30C7-7E49-8241-A9010305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WSE </a:t>
            </a:r>
            <a:r>
              <a:rPr lang="de-DE" sz="3600" dirty="0"/>
              <a:t>(</a:t>
            </a:r>
            <a:r>
              <a:rPr lang="de-DE" sz="3600" dirty="0" err="1"/>
              <a:t>word</a:t>
            </a:r>
            <a:r>
              <a:rPr lang="de-DE" sz="3600" dirty="0"/>
              <a:t>-sense-</a:t>
            </a:r>
            <a:r>
              <a:rPr lang="de-DE" sz="3600" dirty="0" err="1"/>
              <a:t>disambiguation</a:t>
            </a:r>
            <a:r>
              <a:rPr lang="de-DE" sz="3600" dirty="0"/>
              <a:t>)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364DA-8D76-B147-A155-AA3720B56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Hat MWE </a:t>
            </a:r>
            <a:r>
              <a:rPr lang="de-DE" sz="2400" dirty="0" err="1"/>
              <a:t>comp</a:t>
            </a:r>
            <a:r>
              <a:rPr lang="de-DE" sz="2400" dirty="0"/>
              <a:t> oder non-</a:t>
            </a:r>
            <a:r>
              <a:rPr lang="de-DE" sz="2400" dirty="0" err="1"/>
              <a:t>comp</a:t>
            </a:r>
            <a:r>
              <a:rPr lang="de-DE" sz="2400" dirty="0"/>
              <a:t> Bedeutung?</a:t>
            </a:r>
          </a:p>
          <a:p>
            <a:endParaRPr lang="de-DE" sz="2400" dirty="0"/>
          </a:p>
          <a:p>
            <a:r>
              <a:rPr lang="de-DE" sz="2400" dirty="0"/>
              <a:t>2 Hauptfragen:</a:t>
            </a:r>
          </a:p>
          <a:p>
            <a:pPr marL="914400" lvl="2" indent="0">
              <a:buNone/>
            </a:pPr>
            <a:r>
              <a:rPr lang="de-DE" dirty="0"/>
              <a:t>-&gt; sense </a:t>
            </a:r>
            <a:r>
              <a:rPr lang="de-DE" dirty="0" err="1"/>
              <a:t>discrimination</a:t>
            </a:r>
            <a:r>
              <a:rPr lang="de-DE" dirty="0"/>
              <a:t>: Welche Bedeutungen hat ein Wort?</a:t>
            </a:r>
          </a:p>
          <a:p>
            <a:pPr marL="914400" lvl="2" indent="0">
              <a:buNone/>
            </a:pPr>
            <a:r>
              <a:rPr lang="de-DE" dirty="0"/>
              <a:t>-&gt; sense </a:t>
            </a:r>
            <a:r>
              <a:rPr lang="de-DE" dirty="0" err="1"/>
              <a:t>selection</a:t>
            </a:r>
            <a:r>
              <a:rPr lang="de-DE" dirty="0"/>
              <a:t>: Welcher Sinn wird gerade gewollt?</a:t>
            </a:r>
            <a:endParaRPr lang="de-DE" sz="1600" dirty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4FD195-EB97-624E-823E-E954BA894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671" y="4109421"/>
            <a:ext cx="4434658" cy="206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9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FEBD1-B597-F346-8E44-CA1AE8A8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 Experimente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54590-1E1E-634D-A72D-8FB428FE5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de-DE" sz="2400" dirty="0"/>
          </a:p>
          <a:p>
            <a:pPr marL="514350" indent="-514350">
              <a:buAutoNum type="arabicPeriod"/>
            </a:pPr>
            <a:r>
              <a:rPr lang="de-DE" sz="2400" dirty="0"/>
              <a:t>Kann man anhand des lokalen Kontextes feststellen, ob </a:t>
            </a:r>
            <a:r>
              <a:rPr lang="de-DE" sz="2400" dirty="0" err="1"/>
              <a:t>comp</a:t>
            </a:r>
            <a:r>
              <a:rPr lang="de-DE" sz="2400" dirty="0"/>
              <a:t> oder non-</a:t>
            </a:r>
            <a:r>
              <a:rPr lang="de-DE" sz="2400" dirty="0" err="1"/>
              <a:t>comp</a:t>
            </a:r>
            <a:r>
              <a:rPr lang="de-DE" sz="2400" dirty="0"/>
              <a:t> Bedeutung eines MWEs gemeint ist?</a:t>
            </a:r>
          </a:p>
          <a:p>
            <a:pPr marL="914400" lvl="2" indent="0">
              <a:buNone/>
            </a:pPr>
            <a:r>
              <a:rPr lang="de-DE" sz="1600" dirty="0"/>
              <a:t>-&gt; Bsp.: „ich gehe zur Bank“ ist idiomatisch. Was sagt Kontext über Bedeutung?</a:t>
            </a:r>
          </a:p>
          <a:p>
            <a:pPr marL="514350" indent="-514350">
              <a:buAutoNum type="arabicPeriod"/>
            </a:pPr>
            <a:endParaRPr lang="de-DE" sz="2400" dirty="0"/>
          </a:p>
          <a:p>
            <a:pPr marL="514350" indent="-514350">
              <a:buAutoNum type="arabicPeriod"/>
            </a:pPr>
            <a:r>
              <a:rPr lang="de-DE" sz="2400" dirty="0"/>
              <a:t>Kann man an einem gegebenen MWE feststellen, ob es eine non-</a:t>
            </a:r>
            <a:r>
              <a:rPr lang="de-DE" sz="2400" dirty="0" err="1"/>
              <a:t>comp</a:t>
            </a:r>
            <a:r>
              <a:rPr lang="de-DE" sz="2400" dirty="0"/>
              <a:t> Bedeutung hat?</a:t>
            </a:r>
          </a:p>
          <a:p>
            <a:pPr marL="914400" lvl="2" indent="0">
              <a:buNone/>
            </a:pPr>
            <a:r>
              <a:rPr lang="de-DE" sz="1600" dirty="0"/>
              <a:t>-&gt; Bsp.: „Der Junge ist </a:t>
            </a:r>
            <a:r>
              <a:rPr lang="de-DE" sz="1600" u="sng" dirty="0"/>
              <a:t>ins Wasser gefallen</a:t>
            </a:r>
            <a:r>
              <a:rPr lang="de-DE" sz="1600" dirty="0"/>
              <a:t>“.  Wie kann man rausfinden, ob idiomatische Bedeutung besteht?</a:t>
            </a:r>
          </a:p>
        </p:txBody>
      </p:sp>
    </p:spTree>
    <p:extLst>
      <p:ext uri="{BB962C8B-B14F-4D97-AF65-F5344CB8AC3E}">
        <p14:creationId xmlns:p14="http://schemas.microsoft.com/office/powerpoint/2010/main" val="326051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415D3-82C1-B247-A85F-FB10990D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LSA </a:t>
            </a:r>
            <a:r>
              <a:rPr lang="de-DE" sz="2000" dirty="0"/>
              <a:t>(Latent </a:t>
            </a:r>
            <a:r>
              <a:rPr lang="de-DE" sz="2000" dirty="0" err="1"/>
              <a:t>Semantic</a:t>
            </a:r>
            <a:r>
              <a:rPr lang="de-DE" sz="2000" dirty="0"/>
              <a:t> Analysis)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70A83-3F4D-1540-AEB1-3FE9E9926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400" dirty="0"/>
          </a:p>
          <a:p>
            <a:r>
              <a:rPr lang="de-DE" sz="2400" dirty="0"/>
              <a:t>Technik wird in Experimenten genutzt</a:t>
            </a:r>
          </a:p>
          <a:p>
            <a:r>
              <a:rPr lang="de-DE" sz="2400" dirty="0"/>
              <a:t>Modell für Kontextähnlichkeit</a:t>
            </a:r>
          </a:p>
          <a:p>
            <a:r>
              <a:rPr lang="de-DE" sz="2400" dirty="0"/>
              <a:t>Entstehender Vektor -&gt; </a:t>
            </a:r>
            <a:r>
              <a:rPr lang="de-DE" sz="2400" b="1" dirty="0"/>
              <a:t>BEDEUTUNGSVEKTOR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8995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A7A91-836E-FF4B-BC72-771B4F2EF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LSA </a:t>
            </a:r>
            <a:r>
              <a:rPr lang="de-DE" sz="2000" dirty="0"/>
              <a:t>(Latent </a:t>
            </a:r>
            <a:r>
              <a:rPr lang="de-DE" sz="2000" dirty="0" err="1"/>
              <a:t>Semantic</a:t>
            </a:r>
            <a:r>
              <a:rPr lang="de-DE" sz="2000" dirty="0"/>
              <a:t> Analysis)</a:t>
            </a:r>
            <a:endParaRPr lang="de-DE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DF1040-C17F-A74E-83EC-7D583B2EC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8918" y="3212980"/>
            <a:ext cx="4521200" cy="27305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0BC46-6DC1-5645-8129-90B6D673C3E9}"/>
              </a:ext>
            </a:extLst>
          </p:cNvPr>
          <p:cNvSpPr txBox="1"/>
          <p:nvPr/>
        </p:nvSpPr>
        <p:spPr>
          <a:xfrm>
            <a:off x="1032240" y="1690688"/>
            <a:ext cx="76757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Term-Dokument Matrix wird mit TF – IDF erstellt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Matrix beschreibt Vorkommen von  </a:t>
            </a:r>
            <a:r>
              <a:rPr lang="de-DE" sz="2400" u="sng" dirty="0"/>
              <a:t>Term i</a:t>
            </a:r>
            <a:r>
              <a:rPr lang="de-DE" sz="2400" dirty="0"/>
              <a:t>  in  </a:t>
            </a:r>
            <a:r>
              <a:rPr lang="de-DE" sz="2400" u="sng" dirty="0"/>
              <a:t>Dokument </a:t>
            </a:r>
            <a:r>
              <a:rPr lang="de-DE" sz="2400" u="sng" dirty="0" err="1"/>
              <a:t>j</a:t>
            </a:r>
            <a:endParaRPr lang="de-DE" sz="2400" u="sng" dirty="0"/>
          </a:p>
        </p:txBody>
      </p:sp>
      <p:pic>
        <p:nvPicPr>
          <p:cNvPr id="9" name="Picture 8" descr="A close up of a white wall&#10;&#10;Description automatically generated">
            <a:extLst>
              <a:ext uri="{FF2B5EF4-FFF2-40B4-BE49-F238E27FC236}">
                <a16:creationId xmlns:a16="http://schemas.microsoft.com/office/drawing/2014/main" id="{B983D679-E536-2147-BE43-3A121AC08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118" y="4043977"/>
            <a:ext cx="6673327" cy="162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9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379D-E923-3345-9223-880318EF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LSA </a:t>
            </a:r>
            <a:r>
              <a:rPr lang="de-DE" sz="2000" dirty="0"/>
              <a:t>(Latent </a:t>
            </a:r>
            <a:r>
              <a:rPr lang="de-DE" sz="2000" dirty="0" err="1"/>
              <a:t>Semantic</a:t>
            </a:r>
            <a:r>
              <a:rPr lang="de-DE" sz="2000" dirty="0"/>
              <a:t> Analysis)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6EB6B-B52D-DC4B-8170-E2AF856B0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Zeile (V) zeigt Beziehung eines Terms zu den Dokumenten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Spalte (U) zeigt Beziehung eines Dokuments zu den Termen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0B04DCA-5106-1F42-8550-8F8798CD6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52688"/>
            <a:ext cx="3276600" cy="609600"/>
          </a:xfrm>
          <a:prstGeom prst="rect">
            <a:avLst/>
          </a:prstGeom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F2E960E9-44E5-3B49-AC79-17AA8A8D2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01294"/>
            <a:ext cx="20447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47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3DFCA-5964-9D49-A5BC-1D2908283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LSA </a:t>
            </a:r>
            <a:r>
              <a:rPr lang="de-DE" sz="2000" dirty="0"/>
              <a:t>(Latent </a:t>
            </a:r>
            <a:r>
              <a:rPr lang="de-DE" sz="2000" dirty="0" err="1"/>
              <a:t>Semantic</a:t>
            </a:r>
            <a:r>
              <a:rPr lang="de-DE" sz="2000" dirty="0"/>
              <a:t> Analysis) 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4EB4A-1AEB-774F-94D7-D51339892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Skalarprodukt von Termen (Zeilen) zeigt Beziehung</a:t>
            </a:r>
          </a:p>
          <a:p>
            <a:endParaRPr lang="de-DE" sz="2400" dirty="0"/>
          </a:p>
          <a:p>
            <a:r>
              <a:rPr lang="de-DE" sz="2400" dirty="0"/>
              <a:t>Das Matrixprodukt enthält alle Skalarprodukte von Termen und Dokumenten</a:t>
            </a:r>
          </a:p>
          <a:p>
            <a:endParaRPr lang="de-DE" sz="2400" dirty="0"/>
          </a:p>
          <a:p>
            <a:r>
              <a:rPr lang="de-DE" sz="2400" dirty="0"/>
              <a:t>SVD (</a:t>
            </a:r>
            <a:r>
              <a:rPr lang="de-DE" sz="2400" dirty="0" err="1"/>
              <a:t>Singulärwertzerlegung</a:t>
            </a:r>
            <a:r>
              <a:rPr lang="de-DE" sz="2400" dirty="0"/>
              <a:t>)</a:t>
            </a:r>
          </a:p>
          <a:p>
            <a:pPr marL="0" indent="0">
              <a:buNone/>
            </a:pPr>
            <a:r>
              <a:rPr lang="de-DE" sz="2400" dirty="0"/>
              <a:t>	-&gt; Matrix wird in 3 Werte zerlegt ( U </a:t>
            </a:r>
            <a:r>
              <a:rPr lang="el-GR" sz="2400" dirty="0"/>
              <a:t>Σ</a:t>
            </a:r>
            <a:r>
              <a:rPr lang="de-DE" sz="2400" dirty="0"/>
              <a:t> V )</a:t>
            </a:r>
          </a:p>
          <a:p>
            <a:pPr marL="0" indent="0">
              <a:buNone/>
            </a:pPr>
            <a:r>
              <a:rPr lang="de-DE" sz="2400" dirty="0"/>
              <a:t>	-&gt; Flächenänderung</a:t>
            </a:r>
          </a:p>
          <a:p>
            <a:pPr marL="0" indent="0">
              <a:buNone/>
            </a:pPr>
            <a:r>
              <a:rPr lang="de-DE" sz="2400" dirty="0">
                <a:sym typeface="Wingdings" pitchFamily="2" charset="2"/>
              </a:rPr>
              <a:t>						 Bedeutungsvektor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280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1839</Words>
  <Application>Microsoft Macintosh PowerPoint</Application>
  <PresentationFormat>Widescreen</PresentationFormat>
  <Paragraphs>367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Wingdings</vt:lpstr>
      <vt:lpstr>Office Theme</vt:lpstr>
      <vt:lpstr>Automatic Identification of non-comp. MWEs using Latent Semantic Analysis (LSA) </vt:lpstr>
      <vt:lpstr>Jetzt: IDENTIFICATION</vt:lpstr>
      <vt:lpstr>Fremdwörter Übersicht</vt:lpstr>
      <vt:lpstr>WSE (word-sense-disambiguation)</vt:lpstr>
      <vt:lpstr>2 Experimente</vt:lpstr>
      <vt:lpstr>LSA (Latent Semantic Analysis)</vt:lpstr>
      <vt:lpstr>LSA (Latent Semantic Analysis)</vt:lpstr>
      <vt:lpstr>LSA (Latent Semantic Analysis)</vt:lpstr>
      <vt:lpstr>LSA (Latent Semantic Analysis) </vt:lpstr>
      <vt:lpstr>SVD -&gt; ändert Flächeninhalt</vt:lpstr>
      <vt:lpstr>Bisherige Ansätze zur Identifikation</vt:lpstr>
      <vt:lpstr>Bisherige Ansätze zur Identifikation</vt:lpstr>
      <vt:lpstr>Zhai (1997)</vt:lpstr>
      <vt:lpstr>Verfahren</vt:lpstr>
      <vt:lpstr>Verfahren</vt:lpstr>
      <vt:lpstr>1. Experiment</vt:lpstr>
      <vt:lpstr>1. Experiment</vt:lpstr>
      <vt:lpstr>1. Experiment</vt:lpstr>
      <vt:lpstr>1. Experiment</vt:lpstr>
      <vt:lpstr>2. Experiment</vt:lpstr>
      <vt:lpstr>2. Experiment</vt:lpstr>
      <vt:lpstr>2. Experiment</vt:lpstr>
      <vt:lpstr>PowerPoint Presentation</vt:lpstr>
      <vt:lpstr>PowerPoint Presentation</vt:lpstr>
      <vt:lpstr>PowerPoint Presentation</vt:lpstr>
      <vt:lpstr>Gegenkontrolle</vt:lpstr>
      <vt:lpstr>Weiterer Vergleich „ins Wasser fallen“</vt:lpstr>
      <vt:lpstr>Evaluation</vt:lpstr>
      <vt:lpstr>Evaluation</vt:lpstr>
      <vt:lpstr>Probleme für unbeaufsichtigte Technik</vt:lpstr>
      <vt:lpstr>Fazit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Müller</dc:creator>
  <cp:lastModifiedBy>Kim Müller</cp:lastModifiedBy>
  <cp:revision>24</cp:revision>
  <dcterms:created xsi:type="dcterms:W3CDTF">2019-12-02T11:05:43Z</dcterms:created>
  <dcterms:modified xsi:type="dcterms:W3CDTF">2019-12-05T09:46:26Z</dcterms:modified>
</cp:coreProperties>
</file>