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23" r:id="rId2"/>
    <p:sldId id="261" r:id="rId3"/>
    <p:sldId id="271" r:id="rId4"/>
    <p:sldId id="322" r:id="rId5"/>
    <p:sldId id="321" r:id="rId6"/>
    <p:sldId id="272" r:id="rId7"/>
    <p:sldId id="274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2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275" r:id="rId33"/>
    <p:sldId id="264" r:id="rId34"/>
    <p:sldId id="273" r:id="rId35"/>
    <p:sldId id="276" r:id="rId36"/>
    <p:sldId id="277" r:id="rId37"/>
    <p:sldId id="278" r:id="rId38"/>
    <p:sldId id="279" r:id="rId39"/>
    <p:sldId id="280" r:id="rId40"/>
    <p:sldId id="282" r:id="rId41"/>
    <p:sldId id="281" r:id="rId42"/>
    <p:sldId id="283" r:id="rId43"/>
    <p:sldId id="284" r:id="rId44"/>
    <p:sldId id="289" r:id="rId45"/>
    <p:sldId id="298" r:id="rId46"/>
    <p:sldId id="299" r:id="rId47"/>
    <p:sldId id="300" r:id="rId48"/>
    <p:sldId id="301" r:id="rId49"/>
    <p:sldId id="303" r:id="rId50"/>
    <p:sldId id="302" r:id="rId51"/>
    <p:sldId id="285" r:id="rId52"/>
    <p:sldId id="286" r:id="rId53"/>
    <p:sldId id="287" r:id="rId54"/>
    <p:sldId id="288" r:id="rId55"/>
    <p:sldId id="325" r:id="rId56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6406C01-7E83-4650-8EF5-394419DCB348}">
      <dgm:prSet phldrT="[Text]"/>
      <dgm:spPr/>
      <dgm:t>
        <a:bodyPr rtlCol="0"/>
        <a:lstStyle/>
        <a:p>
          <a:pPr rtl="0"/>
          <a:r>
            <a:rPr lang="de-DE" b="1" noProof="0" dirty="0"/>
            <a:t>COLLECT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 rtlCol="0"/>
        <a:lstStyle/>
        <a:p>
          <a:pPr rtl="0"/>
          <a:endParaRPr lang="en-US"/>
        </a:p>
      </dgm:t>
    </dgm:pt>
    <dgm:pt modelId="{7C5B61F0-A4F6-4FCA-B552-36151F31051E}" type="sibTrans" cxnId="{4D956F8D-5727-488A-93AF-F33602655A44}">
      <dgm:prSet/>
      <dgm:spPr/>
      <dgm:t>
        <a:bodyPr rtlCol="0"/>
        <a:lstStyle/>
        <a:p>
          <a:pPr rtl="0"/>
          <a:endParaRPr lang="en-US"/>
        </a:p>
      </dgm:t>
    </dgm:pt>
    <dgm:pt modelId="{E4E9F0D0-FF23-4B59-9B97-973BCBE5DC65}">
      <dgm:prSet phldrT="[Text]"/>
      <dgm:spPr/>
      <dgm:t>
        <a:bodyPr rtlCol="0"/>
        <a:lstStyle/>
        <a:p>
          <a:pPr rtl="0"/>
          <a:r>
            <a:rPr lang="de-DE" noProof="0" dirty="0" err="1"/>
            <a:t>Volumes</a:t>
          </a:r>
          <a:r>
            <a:rPr lang="de-DE" noProof="0" dirty="0"/>
            <a:t> </a:t>
          </a:r>
          <a:r>
            <a:rPr lang="de-DE" noProof="0" dirty="0" err="1"/>
            <a:t>of</a:t>
          </a:r>
          <a:r>
            <a:rPr lang="de-DE" noProof="0" dirty="0"/>
            <a:t> </a:t>
          </a:r>
          <a:r>
            <a:rPr lang="de-DE" noProof="0" dirty="0" err="1"/>
            <a:t>text</a:t>
          </a:r>
          <a:r>
            <a:rPr lang="de-DE" noProof="0" dirty="0"/>
            <a:t> </a:t>
          </a:r>
          <a:r>
            <a:rPr lang="de-DE" noProof="0" dirty="0" err="1"/>
            <a:t>for</a:t>
          </a:r>
          <a:r>
            <a:rPr lang="de-DE" noProof="0" dirty="0"/>
            <a:t> </a:t>
          </a:r>
          <a:r>
            <a:rPr lang="de-DE" noProof="0" dirty="0" err="1"/>
            <a:t>statistically</a:t>
          </a:r>
          <a:r>
            <a:rPr lang="de-DE" noProof="0" dirty="0"/>
            <a:t> </a:t>
          </a:r>
          <a:r>
            <a:rPr lang="de-DE" noProof="0" dirty="0" err="1"/>
            <a:t>based</a:t>
          </a:r>
          <a:r>
            <a:rPr lang="de-DE" noProof="0" dirty="0"/>
            <a:t> </a:t>
          </a:r>
          <a:r>
            <a:rPr lang="de-DE" noProof="0" dirty="0" err="1"/>
            <a:t>measures</a:t>
          </a:r>
          <a:endParaRPr lang="de-DE" noProof="0" dirty="0"/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 rtlCol="0"/>
        <a:lstStyle/>
        <a:p>
          <a:pPr rtl="0"/>
          <a:endParaRPr lang="en-US"/>
        </a:p>
      </dgm:t>
    </dgm:pt>
    <dgm:pt modelId="{D32B195A-7CAD-474B-B79C-BE4BB171E742}" type="sibTrans" cxnId="{37A3A996-9723-4BDB-8959-9D9B7799BD9A}">
      <dgm:prSet/>
      <dgm:spPr/>
      <dgm:t>
        <a:bodyPr rtlCol="0"/>
        <a:lstStyle/>
        <a:p>
          <a:pPr rtl="0"/>
          <a:endParaRPr lang="en-US"/>
        </a:p>
      </dgm:t>
    </dgm:pt>
    <dgm:pt modelId="{5D952622-A79E-41E4-BBC2-6212DEFFA91C}">
      <dgm:prSet phldrT="[Text]"/>
      <dgm:spPr/>
      <dgm:t>
        <a:bodyPr rtlCol="0"/>
        <a:lstStyle/>
        <a:p>
          <a:pPr rtl="0"/>
          <a:r>
            <a:rPr lang="de-DE" b="1" noProof="0" dirty="0"/>
            <a:t>DO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 rtlCol="0"/>
        <a:lstStyle/>
        <a:p>
          <a:pPr rtl="0"/>
          <a:endParaRPr lang="en-US"/>
        </a:p>
      </dgm:t>
    </dgm:pt>
    <dgm:pt modelId="{092BAEF3-D9F2-476B-9A0B-6F14CC814529}" type="sibTrans" cxnId="{A22BDB9A-90BB-4DA2-8850-00D4F1D3B898}">
      <dgm:prSet/>
      <dgm:spPr/>
      <dgm:t>
        <a:bodyPr rtlCol="0"/>
        <a:lstStyle/>
        <a:p>
          <a:pPr rtl="0"/>
          <a:endParaRPr lang="en-US"/>
        </a:p>
      </dgm:t>
    </dgm:pt>
    <dgm:pt modelId="{5248D9DA-6444-46F6-8D28-C8BB2253AAD1}">
      <dgm:prSet phldrT="[Text]"/>
      <dgm:spPr/>
      <dgm:t>
        <a:bodyPr rtlCol="0"/>
        <a:lstStyle/>
        <a:p>
          <a:pPr rtl="0"/>
          <a:r>
            <a:rPr lang="de-DE" noProof="0" dirty="0"/>
            <a:t>Simple-</a:t>
          </a:r>
          <a:r>
            <a:rPr lang="de-DE" noProof="0" dirty="0" err="1"/>
            <a:t>minded</a:t>
          </a:r>
          <a:r>
            <a:rPr lang="de-DE" noProof="0" dirty="0"/>
            <a:t> </a:t>
          </a:r>
          <a:r>
            <a:rPr lang="de-DE" noProof="0" dirty="0" err="1"/>
            <a:t>statistical</a:t>
          </a:r>
          <a:r>
            <a:rPr lang="de-DE" noProof="0" dirty="0"/>
            <a:t> </a:t>
          </a:r>
          <a:r>
            <a:rPr lang="de-DE" noProof="0" dirty="0" err="1"/>
            <a:t>analysis</a:t>
          </a:r>
          <a:endParaRPr lang="de-DE" noProof="0" dirty="0"/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 rtlCol="0"/>
        <a:lstStyle/>
        <a:p>
          <a:pPr rtl="0"/>
          <a:endParaRPr lang="en-US"/>
        </a:p>
      </dgm:t>
    </dgm:pt>
    <dgm:pt modelId="{011B552E-515A-4C41-B810-0D2552861422}" type="sibTrans" cxnId="{35AF286C-A401-4C08-B8A3-F38B03322BD8}">
      <dgm:prSet/>
      <dgm:spPr/>
      <dgm:t>
        <a:bodyPr rtlCol="0"/>
        <a:lstStyle/>
        <a:p>
          <a:pPr rtl="0"/>
          <a:endParaRPr lang="en-US"/>
        </a:p>
      </dgm:t>
    </dgm:pt>
    <dgm:pt modelId="{50706FFE-8A00-485D-9FF7-8D310692C602}">
      <dgm:prSet phldrT="[Text]"/>
      <dgm:spPr/>
      <dgm:t>
        <a:bodyPr rtlCol="0"/>
        <a:lstStyle/>
        <a:p>
          <a:pPr rtl="0"/>
          <a:r>
            <a:rPr lang="de-DE" b="1" noProof="0" dirty="0"/>
            <a:t>PERFORM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 rtlCol="0"/>
        <a:lstStyle/>
        <a:p>
          <a:pPr rtl="0"/>
          <a:endParaRPr lang="en-US"/>
        </a:p>
      </dgm:t>
    </dgm:pt>
    <dgm:pt modelId="{CD03DFF4-D962-46D6-AFFA-2A87FD08403E}" type="sibTrans" cxnId="{7599CECE-5293-4C57-A979-D096C99254C7}">
      <dgm:prSet/>
      <dgm:spPr/>
      <dgm:t>
        <a:bodyPr rtlCol="0"/>
        <a:lstStyle/>
        <a:p>
          <a:pPr rtl="0"/>
          <a:endParaRPr lang="en-US"/>
        </a:p>
      </dgm:t>
    </dgm:pt>
    <dgm:pt modelId="{3A9B5D84-CB00-4BC9-ADB2-5CF832F36763}">
      <dgm:prSet phldrT="[Text]"/>
      <dgm:spPr/>
      <dgm:t>
        <a:bodyPr rtlCol="0"/>
        <a:lstStyle/>
        <a:p>
          <a:pPr rtl="0"/>
          <a:r>
            <a:rPr lang="de-DE" noProof="0" dirty="0" err="1"/>
            <a:t>No</a:t>
          </a:r>
          <a:r>
            <a:rPr lang="de-DE" noProof="0" dirty="0"/>
            <a:t> </a:t>
          </a:r>
          <a:r>
            <a:rPr lang="de-DE" noProof="0" dirty="0" err="1"/>
            <a:t>statistical</a:t>
          </a:r>
          <a:r>
            <a:rPr lang="de-DE" noProof="0" dirty="0"/>
            <a:t> </a:t>
          </a:r>
          <a:r>
            <a:rPr lang="de-DE" noProof="0" dirty="0" err="1"/>
            <a:t>analysis</a:t>
          </a:r>
          <a:r>
            <a:rPr lang="de-DE" noProof="0" dirty="0"/>
            <a:t> </a:t>
          </a:r>
          <a:r>
            <a:rPr lang="de-DE" noProof="0" dirty="0" err="1"/>
            <a:t>whatsoever</a:t>
          </a:r>
          <a:endParaRPr lang="de-DE" noProof="0" dirty="0"/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 rtlCol="0"/>
        <a:lstStyle/>
        <a:p>
          <a:pPr rtl="0"/>
          <a:endParaRPr lang="en-US"/>
        </a:p>
      </dgm:t>
    </dgm:pt>
    <dgm:pt modelId="{98E878CF-4A49-4E76-BD23-AE7C5290BAFD}" type="sibTrans" cxnId="{11A0AF47-4BCA-470E-92BF-7B388FFB0DE8}">
      <dgm:prSet/>
      <dgm:spPr/>
      <dgm:t>
        <a:bodyPr rtlCol="0"/>
        <a:lstStyle/>
        <a:p>
          <a:pPr rtl="0"/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noProof="0" dirty="0" err="1"/>
            <a:t>Volumes</a:t>
          </a:r>
          <a:r>
            <a:rPr lang="de-DE" sz="1700" kern="1200" noProof="0" dirty="0"/>
            <a:t> </a:t>
          </a:r>
          <a:r>
            <a:rPr lang="de-DE" sz="1700" kern="1200" noProof="0" dirty="0" err="1"/>
            <a:t>of</a:t>
          </a:r>
          <a:r>
            <a:rPr lang="de-DE" sz="1700" kern="1200" noProof="0" dirty="0"/>
            <a:t> </a:t>
          </a:r>
          <a:r>
            <a:rPr lang="de-DE" sz="1700" kern="1200" noProof="0" dirty="0" err="1"/>
            <a:t>text</a:t>
          </a:r>
          <a:r>
            <a:rPr lang="de-DE" sz="1700" kern="1200" noProof="0" dirty="0"/>
            <a:t> </a:t>
          </a:r>
          <a:r>
            <a:rPr lang="de-DE" sz="1700" kern="1200" noProof="0" dirty="0" err="1"/>
            <a:t>for</a:t>
          </a:r>
          <a:r>
            <a:rPr lang="de-DE" sz="1700" kern="1200" noProof="0" dirty="0"/>
            <a:t> </a:t>
          </a:r>
          <a:r>
            <a:rPr lang="de-DE" sz="1700" kern="1200" noProof="0" dirty="0" err="1"/>
            <a:t>statistically</a:t>
          </a:r>
          <a:r>
            <a:rPr lang="de-DE" sz="1700" kern="1200" noProof="0" dirty="0"/>
            <a:t> </a:t>
          </a:r>
          <a:r>
            <a:rPr lang="de-DE" sz="1700" kern="1200" noProof="0" dirty="0" err="1"/>
            <a:t>based</a:t>
          </a:r>
          <a:r>
            <a:rPr lang="de-DE" sz="1700" kern="1200" noProof="0" dirty="0"/>
            <a:t> </a:t>
          </a:r>
          <a:r>
            <a:rPr lang="de-DE" sz="1700" kern="1200" noProof="0" dirty="0" err="1"/>
            <a:t>measures</a:t>
          </a:r>
          <a:endParaRPr lang="de-DE" sz="1700" kern="1200" noProof="0" dirty="0"/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0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noProof="0" dirty="0"/>
            <a:t>COLLECT</a:t>
          </a:r>
        </a:p>
      </dsp:txBody>
      <dsp:txXfrm>
        <a:off x="181250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noProof="0" dirty="0"/>
            <a:t>Simple-</a:t>
          </a:r>
          <a:r>
            <a:rPr lang="de-DE" sz="1700" kern="1200" noProof="0" dirty="0" err="1"/>
            <a:t>minded</a:t>
          </a:r>
          <a:r>
            <a:rPr lang="de-DE" sz="1700" kern="1200" noProof="0" dirty="0"/>
            <a:t> </a:t>
          </a:r>
          <a:r>
            <a:rPr lang="de-DE" sz="1700" kern="1200" noProof="0" dirty="0" err="1"/>
            <a:t>statistical</a:t>
          </a:r>
          <a:r>
            <a:rPr lang="de-DE" sz="1700" kern="1200" noProof="0" dirty="0"/>
            <a:t> </a:t>
          </a:r>
          <a:r>
            <a:rPr lang="de-DE" sz="1700" kern="1200" noProof="0" dirty="0" err="1"/>
            <a:t>analysis</a:t>
          </a:r>
          <a:endParaRPr lang="de-DE" sz="1700" kern="1200" noProof="0" dirty="0"/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noProof="0" dirty="0"/>
            <a:t>DO</a:t>
          </a: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noProof="0" dirty="0" err="1"/>
            <a:t>No</a:t>
          </a:r>
          <a:r>
            <a:rPr lang="de-DE" sz="1700" kern="1200" noProof="0" dirty="0"/>
            <a:t> </a:t>
          </a:r>
          <a:r>
            <a:rPr lang="de-DE" sz="1700" kern="1200" noProof="0" dirty="0" err="1"/>
            <a:t>statistical</a:t>
          </a:r>
          <a:r>
            <a:rPr lang="de-DE" sz="1700" kern="1200" noProof="0" dirty="0"/>
            <a:t> </a:t>
          </a:r>
          <a:r>
            <a:rPr lang="de-DE" sz="1700" kern="1200" noProof="0" dirty="0" err="1"/>
            <a:t>analysis</a:t>
          </a:r>
          <a:r>
            <a:rPr lang="de-DE" sz="1700" kern="1200" noProof="0" dirty="0"/>
            <a:t> </a:t>
          </a:r>
          <a:r>
            <a:rPr lang="de-DE" sz="1700" kern="1200" noProof="0" dirty="0" err="1"/>
            <a:t>whatsoever</a:t>
          </a:r>
          <a:endParaRPr lang="de-DE" sz="1700" kern="1200" noProof="0" dirty="0"/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noProof="0" dirty="0"/>
            <a:t>PERFORM</a:t>
          </a:r>
        </a:p>
      </dsp:txBody>
      <dsp:txXfrm>
        <a:off x="6683625" y="1467422"/>
        <a:ext cx="875154" cy="875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21EF4D-45B6-414B-9EE9-1C8B41E7BD96}" type="datetime1">
              <a:rPr lang="de-DE" smtClean="0"/>
              <a:t>05.11.2019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C98C3-EF17-4779-9FA2-89777B4952B0}" type="datetime1">
              <a:rPr lang="de-DE" smtClean="0"/>
              <a:t>05.11.2019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08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3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e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e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e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Gerader Verbinde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e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Gerader Verbinde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e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Gerader Verbinde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e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e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Gerader Verbinde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e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Gerader Verbinde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e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Gerader Verbinde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Gerader Verbinde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e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Gerader Verbinde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e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Gerader Verbinde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Gerader Verbinde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Gerader Verbinde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r Verbinde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Gerader Verbinde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Gerader Verbinde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ußzeilenplatzhalter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12" name="Datumsplatzhalter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14" name="Foliennummernplatzhalt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Gerader Verbinde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e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Gerader Verbinde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e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e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Gerader Verbinde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e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59" name="Gerader Verbinde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e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Gerader Verbinde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e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e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Gerader Verbinde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e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erader Verbinde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e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Gerader Verbinde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Gerader Verbinde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cxnSp>
        <p:nvCxnSpPr>
          <p:cNvPr id="148" name="Gerader Verbinde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times.com/wp-content/uploads/2015/05/DUNNINGTED.jpg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Multiword</a:t>
            </a:r>
            <a:r>
              <a:rPr lang="de-DE" dirty="0"/>
              <a:t> Expression Vortrag 05.10.2019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i="1" dirty="0"/>
              <a:t>Vortragende: </a:t>
            </a:r>
            <a:r>
              <a:rPr lang="de-DE" dirty="0"/>
              <a:t>	Jin Huang, 4.Semester, 100% Computerlinguistik</a:t>
            </a:r>
          </a:p>
          <a:p>
            <a:pPr marL="0" indent="0">
              <a:buNone/>
            </a:pPr>
            <a:r>
              <a:rPr lang="de-DE" dirty="0"/>
              <a:t>		Jasikka Pirapakaran, 4.Semester, 100% Computerlinguistik</a:t>
            </a:r>
          </a:p>
          <a:p>
            <a:pPr marL="0" indent="0">
              <a:buNone/>
            </a:pPr>
            <a:r>
              <a:rPr lang="de-DE" b="1" i="1" dirty="0"/>
              <a:t>Thema: 	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 </a:t>
            </a:r>
            <a:r>
              <a:rPr lang="de-DE" dirty="0" err="1"/>
              <a:t>norms</a:t>
            </a:r>
            <a:r>
              <a:rPr lang="de-DE" dirty="0"/>
              <a:t> and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pPr marL="0" indent="0">
              <a:buNone/>
            </a:pPr>
            <a:r>
              <a:rPr lang="de-DE" b="1" i="1" dirty="0"/>
              <a:t>Prüfer: </a:t>
            </a:r>
            <a:r>
              <a:rPr lang="de-DE" dirty="0"/>
              <a:t>		Mark-Christoph Müller</a:t>
            </a:r>
          </a:p>
          <a:p>
            <a:pPr marL="0" indent="0">
              <a:buNone/>
            </a:pPr>
            <a:r>
              <a:rPr lang="de-DE" b="1" i="1" dirty="0"/>
              <a:t>Papers:</a:t>
            </a:r>
            <a:r>
              <a:rPr lang="de-DE" b="1" dirty="0"/>
              <a:t>	</a:t>
            </a:r>
            <a:r>
              <a:rPr lang="de-DE" dirty="0"/>
              <a:t>Word </a:t>
            </a:r>
            <a:r>
              <a:rPr lang="de-DE" dirty="0" err="1"/>
              <a:t>Association</a:t>
            </a:r>
            <a:r>
              <a:rPr lang="de-DE" dirty="0"/>
              <a:t> </a:t>
            </a:r>
            <a:r>
              <a:rPr lang="de-DE" dirty="0" err="1"/>
              <a:t>Norms</a:t>
            </a:r>
            <a:r>
              <a:rPr lang="de-DE" dirty="0"/>
              <a:t>, Mutual Information and </a:t>
            </a:r>
            <a:r>
              <a:rPr lang="de-DE" dirty="0" err="1"/>
              <a:t>Lexicography</a:t>
            </a:r>
            <a:r>
              <a:rPr lang="de-DE" dirty="0"/>
              <a:t> 			(Church and Hanks, 1990)</a:t>
            </a:r>
          </a:p>
          <a:p>
            <a:pPr marL="0" indent="0">
              <a:buNone/>
            </a:pPr>
            <a:r>
              <a:rPr lang="de-DE" b="1" dirty="0"/>
              <a:t>		</a:t>
            </a:r>
            <a:r>
              <a:rPr lang="de-DE" dirty="0" err="1"/>
              <a:t>Accurate</a:t>
            </a:r>
            <a:r>
              <a:rPr lang="de-DE" dirty="0"/>
              <a:t> Methods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Suprise</a:t>
            </a:r>
            <a:r>
              <a:rPr lang="de-DE" dirty="0"/>
              <a:t> and </a:t>
            </a:r>
            <a:r>
              <a:rPr lang="de-DE" dirty="0" err="1"/>
              <a:t>Coincidence</a:t>
            </a:r>
            <a:r>
              <a:rPr lang="de-DE" dirty="0"/>
              <a:t> 			(Ted Dunning, 1990)</a:t>
            </a:r>
            <a:endParaRPr lang="de-DE" b="1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679C7-4F17-43B7-905B-317C9F90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cs typeface="Arial"/>
              </a:rPr>
              <a:t>Motivation/Praktische Anwendungen der Statistische Beschreibung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97FFD6F-D400-4A21-BA52-520EB6648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466762"/>
            <a:ext cx="9601200" cy="2838876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61929-DBAD-4B0B-8A17-9C9384A2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i="1" dirty="0">
                <a:cs typeface="Arial"/>
              </a:rPr>
              <a:t>Optical Character Recognition</a:t>
            </a:r>
            <a:r>
              <a:rPr kumimoji="1" lang="de-DE" altLang="zh-CN" dirty="0">
                <a:cs typeface="Arial"/>
              </a:rPr>
              <a:t>(OCR) 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98CF0B7-535E-46AD-8604-A54330F89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704" y="1893332"/>
            <a:ext cx="5804591" cy="3810000"/>
          </a:xfrm>
          <a:prstGeom prst="rect">
            <a:avLst/>
          </a:prstGeom>
        </p:spPr>
      </p:pic>
      <p:pic>
        <p:nvPicPr>
          <p:cNvPr id="5" name="图片 6" descr="Bildschirmfoto 2019-11-01 um 19.48.05.png">
            <a:extLst>
              <a:ext uri="{FF2B5EF4-FFF2-40B4-BE49-F238E27FC236}">
                <a16:creationId xmlns:a16="http://schemas.microsoft.com/office/drawing/2014/main" id="{C7E5C97F-415B-4C06-9909-784F882A5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65" y="3232954"/>
            <a:ext cx="2273202" cy="1597232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A17BA984-4EDA-4665-B3F7-2F052A3766DE}"/>
              </a:ext>
            </a:extLst>
          </p:cNvPr>
          <p:cNvSpPr txBox="1"/>
          <p:nvPr/>
        </p:nvSpPr>
        <p:spPr>
          <a:xfrm>
            <a:off x="3193704" y="3429000"/>
            <a:ext cx="12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zh-CN" dirty="0"/>
              <a:t>Entweder:</a:t>
            </a:r>
            <a:endParaRPr kumimoji="1" lang="zh-CN" altLang="en-US" dirty="0"/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E60C2945-F40C-4905-9C73-937E9AFE9877}"/>
              </a:ext>
            </a:extLst>
          </p:cNvPr>
          <p:cNvSpPr txBox="1"/>
          <p:nvPr/>
        </p:nvSpPr>
        <p:spPr>
          <a:xfrm>
            <a:off x="3193704" y="4196834"/>
            <a:ext cx="12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zh-CN" dirty="0"/>
              <a:t>Oder: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11</a:t>
            </a:fld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397720" y="4861366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450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1480E-0D3F-4976-8673-A3E04145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cs typeface="Arial"/>
              </a:rPr>
              <a:t>Eine informationstheoretische Maßnahme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50283B2-A5B1-402F-850A-57A8E2FC0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164" y="1981200"/>
            <a:ext cx="7661672" cy="381000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2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C3FE0-3E23-410E-8DD7-CDF728A2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 err="1">
                <a:solidFill>
                  <a:srgbClr val="0000FF"/>
                </a:solidFill>
                <a:cs typeface="Arial"/>
              </a:rPr>
              <a:t>Multual</a:t>
            </a:r>
            <a:r>
              <a:rPr kumimoji="1" lang="de-DE" altLang="zh-CN" dirty="0">
                <a:solidFill>
                  <a:srgbClr val="0000FF"/>
                </a:solidFill>
                <a:cs typeface="Arial"/>
              </a:rPr>
              <a:t> Information </a:t>
            </a:r>
            <a:r>
              <a:rPr kumimoji="1" lang="de-DE" altLang="zh-CN" sz="1800" i="1" dirty="0" err="1">
                <a:cs typeface="Arial"/>
              </a:rPr>
              <a:t>Fano</a:t>
            </a:r>
            <a:r>
              <a:rPr kumimoji="1" lang="de-DE" altLang="zh-CN" sz="1800" i="1" dirty="0">
                <a:cs typeface="Arial"/>
              </a:rPr>
              <a:t>(1961)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482897-38AE-4813-AC79-73DDAE16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21365"/>
            <a:ext cx="9601200" cy="3533775"/>
          </a:xfrm>
        </p:spPr>
        <p:txBody>
          <a:bodyPr>
            <a:normAutofit lnSpcReduction="10000"/>
          </a:bodyPr>
          <a:lstStyle/>
          <a:p>
            <a:r>
              <a:rPr kumimoji="1" lang="de-DE" altLang="zh-CN" i="1" dirty="0">
                <a:solidFill>
                  <a:srgbClr val="0000FF"/>
                </a:solidFill>
                <a:cs typeface="Arial"/>
              </a:rPr>
              <a:t>Mutual Information </a:t>
            </a:r>
            <a:r>
              <a:rPr kumimoji="1" lang="de-DE" altLang="zh-CN" dirty="0">
                <a:cs typeface="Arial"/>
              </a:rPr>
              <a:t>vergleicht die Wahrscheinlichkeit, x und y gemeinsam zu beobachten, mit der Wahrscheinlichkeit, x und y unabhängig zu beobachten. </a:t>
            </a:r>
          </a:p>
          <a:p>
            <a:endParaRPr kumimoji="1" lang="de-DE" altLang="zh-CN" dirty="0">
              <a:cs typeface="Arial"/>
            </a:endParaRPr>
          </a:p>
          <a:p>
            <a:r>
              <a:rPr kumimoji="1" lang="de-DE" altLang="zh-CN" i="1" dirty="0">
                <a:latin typeface="Athelas Regular"/>
                <a:cs typeface="Athelas Regular"/>
              </a:rPr>
              <a:t>P(x, y) </a:t>
            </a:r>
            <a:r>
              <a:rPr kumimoji="1" lang="de-DE" altLang="zh-CN" i="1" dirty="0">
                <a:cs typeface="Arial"/>
              </a:rPr>
              <a:t>&gt; </a:t>
            </a:r>
            <a:r>
              <a:rPr kumimoji="1" lang="de-DE" altLang="zh-CN" i="1" dirty="0">
                <a:latin typeface="Athelas Regular"/>
                <a:cs typeface="Athelas Regular"/>
              </a:rPr>
              <a:t>P(x)P(y) </a:t>
            </a:r>
            <a:r>
              <a:rPr kumimoji="1" lang="de-DE" altLang="zh-CN" dirty="0">
                <a:cs typeface="Arial"/>
              </a:rPr>
              <a:t>-&gt;</a:t>
            </a:r>
            <a:r>
              <a:rPr kumimoji="1" lang="de-DE" altLang="zh-CN" i="1" dirty="0">
                <a:latin typeface="Athelas Regular"/>
                <a:cs typeface="Athelas Regular"/>
              </a:rPr>
              <a:t> </a:t>
            </a:r>
            <a:r>
              <a:rPr kumimoji="1" lang="de-DE" altLang="zh-CN" b="1" i="1" dirty="0">
                <a:solidFill>
                  <a:srgbClr val="0000FF"/>
                </a:solidFill>
                <a:latin typeface="Athelas Regular"/>
                <a:cs typeface="Athelas Regular"/>
              </a:rPr>
              <a:t>I(x;  y)</a:t>
            </a:r>
            <a:r>
              <a:rPr kumimoji="1" lang="de-DE" altLang="zh-CN" b="1" dirty="0">
                <a:solidFill>
                  <a:srgbClr val="0000FF"/>
                </a:solidFill>
                <a:cs typeface="Arial"/>
              </a:rPr>
              <a:t> &gt; 0 </a:t>
            </a:r>
            <a:r>
              <a:rPr kumimoji="1" lang="de-DE" altLang="zh-CN" dirty="0">
                <a:cs typeface="Arial"/>
              </a:rPr>
              <a:t>-&gt; </a:t>
            </a:r>
            <a:r>
              <a:rPr kumimoji="1" lang="de-DE" altLang="zh-CN" b="1" dirty="0">
                <a:solidFill>
                  <a:srgbClr val="0000FF"/>
                </a:solidFill>
                <a:cs typeface="Arial"/>
              </a:rPr>
              <a:t>Assoziation zwischen x und y</a:t>
            </a:r>
            <a:r>
              <a:rPr kumimoji="1" lang="de-DE" altLang="zh-CN" dirty="0">
                <a:solidFill>
                  <a:srgbClr val="0000FF"/>
                </a:solidFill>
                <a:cs typeface="Arial"/>
              </a:rPr>
              <a:t> </a:t>
            </a:r>
          </a:p>
          <a:p>
            <a:endParaRPr kumimoji="1" lang="de-DE" altLang="zh-CN" dirty="0">
              <a:cs typeface="Arial"/>
            </a:endParaRPr>
          </a:p>
          <a:p>
            <a:r>
              <a:rPr kumimoji="1" lang="de-DE" altLang="zh-CN" i="1" dirty="0">
                <a:latin typeface="Athelas Regular"/>
                <a:cs typeface="Athelas Regular"/>
              </a:rPr>
              <a:t>P(x, y) </a:t>
            </a:r>
            <a:r>
              <a:rPr kumimoji="1" lang="de-DE" altLang="zh-CN" i="1" dirty="0">
                <a:cs typeface="Arial"/>
              </a:rPr>
              <a:t>= </a:t>
            </a:r>
            <a:r>
              <a:rPr kumimoji="1" lang="de-DE" altLang="zh-CN" i="1" dirty="0">
                <a:latin typeface="Athelas Regular"/>
                <a:cs typeface="Athelas Regular"/>
              </a:rPr>
              <a:t>P(x)P(y) </a:t>
            </a:r>
            <a:r>
              <a:rPr kumimoji="1" lang="de-DE" altLang="zh-CN" dirty="0">
                <a:cs typeface="Arial"/>
              </a:rPr>
              <a:t>-&gt;</a:t>
            </a:r>
            <a:r>
              <a:rPr kumimoji="1" lang="de-DE" altLang="zh-CN" i="1" dirty="0">
                <a:latin typeface="Athelas Regular"/>
                <a:cs typeface="Athelas Regular"/>
              </a:rPr>
              <a:t> </a:t>
            </a:r>
            <a:r>
              <a:rPr kumimoji="1" lang="de-DE" altLang="zh-CN" b="1" i="1" dirty="0">
                <a:latin typeface="Athelas Regular"/>
                <a:cs typeface="Athelas Regular"/>
              </a:rPr>
              <a:t>I(x;  y)</a:t>
            </a:r>
            <a:r>
              <a:rPr kumimoji="1" lang="de-DE" altLang="zh-CN" dirty="0">
                <a:cs typeface="Arial"/>
              </a:rPr>
              <a:t> = 0 -&gt; keine Assoziation zwischen x und y</a:t>
            </a:r>
          </a:p>
          <a:p>
            <a:endParaRPr kumimoji="1" lang="de-DE" altLang="zh-CN" dirty="0">
              <a:cs typeface="Arial"/>
            </a:endParaRPr>
          </a:p>
          <a:p>
            <a:r>
              <a:rPr kumimoji="1" lang="de-DE" altLang="zh-CN" i="1" dirty="0">
                <a:latin typeface="Athelas Regular"/>
                <a:cs typeface="Athelas Regular"/>
              </a:rPr>
              <a:t>P(x, y) </a:t>
            </a:r>
            <a:r>
              <a:rPr kumimoji="1" lang="de-DE" altLang="zh-CN" i="1" dirty="0">
                <a:cs typeface="Arial"/>
              </a:rPr>
              <a:t>&lt; </a:t>
            </a:r>
            <a:r>
              <a:rPr kumimoji="1" lang="de-DE" altLang="zh-CN" i="1" dirty="0">
                <a:latin typeface="Athelas Regular"/>
                <a:cs typeface="Athelas Regular"/>
              </a:rPr>
              <a:t>P(x)P(y) </a:t>
            </a:r>
            <a:r>
              <a:rPr kumimoji="1" lang="de-DE" altLang="zh-CN" dirty="0">
                <a:cs typeface="Arial"/>
              </a:rPr>
              <a:t>-&gt;</a:t>
            </a:r>
            <a:r>
              <a:rPr kumimoji="1" lang="de-DE" altLang="zh-CN" i="1" dirty="0">
                <a:latin typeface="Athelas Regular"/>
                <a:cs typeface="Athelas Regular"/>
              </a:rPr>
              <a:t> </a:t>
            </a:r>
            <a:r>
              <a:rPr kumimoji="1" lang="de-DE" altLang="zh-CN" b="1" i="1" dirty="0">
                <a:latin typeface="Athelas Regular"/>
                <a:cs typeface="Athelas Regular"/>
              </a:rPr>
              <a:t>I(x; </a:t>
            </a:r>
            <a:r>
              <a:rPr kumimoji="1" lang="de-DE" altLang="zh-CN" b="1" i="1" dirty="0" err="1">
                <a:latin typeface="Athelas Regular"/>
                <a:cs typeface="Athelas Regular"/>
              </a:rPr>
              <a:t>y</a:t>
            </a:r>
            <a:r>
              <a:rPr kumimoji="1" lang="de-DE" altLang="zh-CN" b="1" i="1" dirty="0">
                <a:latin typeface="Athelas Regular"/>
                <a:cs typeface="Athelas Regular"/>
              </a:rPr>
              <a:t>)</a:t>
            </a:r>
            <a:r>
              <a:rPr kumimoji="1" lang="de-DE" altLang="zh-CN" dirty="0">
                <a:cs typeface="Arial"/>
              </a:rPr>
              <a:t> &lt; 0 -&gt; komplementärer Verteilung </a:t>
            </a:r>
            <a:endParaRPr kumimoji="1" lang="zh-CN" altLang="en-US" dirty="0">
              <a:cs typeface="Arial"/>
            </a:endParaRPr>
          </a:p>
          <a:p>
            <a:endParaRPr lang="de-DE" dirty="0"/>
          </a:p>
        </p:txBody>
      </p:sp>
      <p:pic>
        <p:nvPicPr>
          <p:cNvPr id="4" name="图片 16" descr="Bildschirmfoto 2019-11-01 um 19.49.14.png">
            <a:extLst>
              <a:ext uri="{FF2B5EF4-FFF2-40B4-BE49-F238E27FC236}">
                <a16:creationId xmlns:a16="http://schemas.microsoft.com/office/drawing/2014/main" id="{59417475-4EF5-43A1-B147-C9CF5888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82299"/>
            <a:ext cx="3180019" cy="739066"/>
          </a:xfrm>
          <a:prstGeom prst="rect">
            <a:avLst/>
          </a:prstGeom>
        </p:spPr>
      </p:pic>
      <p:cxnSp>
        <p:nvCxnSpPr>
          <p:cNvPr id="5" name="直线箭头连接符 6">
            <a:extLst>
              <a:ext uri="{FF2B5EF4-FFF2-40B4-BE49-F238E27FC236}">
                <a16:creationId xmlns:a16="http://schemas.microsoft.com/office/drawing/2014/main" id="{2BFF45B9-1C45-4917-9759-7BB01203712E}"/>
              </a:ext>
            </a:extLst>
          </p:cNvPr>
          <p:cNvCxnSpPr/>
          <p:nvPr/>
        </p:nvCxnSpPr>
        <p:spPr>
          <a:xfrm>
            <a:off x="4714279" y="1789538"/>
            <a:ext cx="6549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6">
            <a:extLst>
              <a:ext uri="{FF2B5EF4-FFF2-40B4-BE49-F238E27FC236}">
                <a16:creationId xmlns:a16="http://schemas.microsoft.com/office/drawing/2014/main" id="{10342358-A1F9-4E56-A8E1-4CE79F43E228}"/>
              </a:ext>
            </a:extLst>
          </p:cNvPr>
          <p:cNvCxnSpPr/>
          <p:nvPr/>
        </p:nvCxnSpPr>
        <p:spPr>
          <a:xfrm>
            <a:off x="4742584" y="2099101"/>
            <a:ext cx="6549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D8AF6AF6-B942-4ED2-AA98-9680F0BD9F3B}"/>
              </a:ext>
            </a:extLst>
          </p:cNvPr>
          <p:cNvSpPr/>
          <p:nvPr/>
        </p:nvSpPr>
        <p:spPr>
          <a:xfrm>
            <a:off x="5608091" y="15317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de-DE" altLang="zh-CN" dirty="0">
                <a:cs typeface="Arial"/>
              </a:rPr>
              <a:t>Joint </a:t>
            </a:r>
            <a:r>
              <a:rPr kumimoji="1" lang="de-DE" altLang="zh-CN" dirty="0" err="1">
                <a:cs typeface="Arial"/>
              </a:rPr>
              <a:t>probability</a:t>
            </a:r>
            <a:endParaRPr kumimoji="1" lang="zh-CN" altLang="en-US" dirty="0"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0FAAFE-1D3A-4E44-925A-337CA3AE100C}"/>
              </a:ext>
            </a:extLst>
          </p:cNvPr>
          <p:cNvSpPr txBox="1"/>
          <p:nvPr/>
        </p:nvSpPr>
        <p:spPr>
          <a:xfrm>
            <a:off x="5608091" y="1911856"/>
            <a:ext cx="227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zh-CN" dirty="0">
                <a:cs typeface="Arial"/>
              </a:rPr>
              <a:t>Chance</a:t>
            </a:r>
            <a:endParaRPr lang="de-DE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8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21876-13C9-41CB-A404-4DB391C6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 err="1">
                <a:cs typeface="Arial"/>
              </a:rPr>
              <a:t>Korpusgröße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3886FAC-E16E-4172-A864-5926A5599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255" y="2520577"/>
            <a:ext cx="7041490" cy="2731245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2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49085-F888-434F-A791-0FECE97F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cs typeface="Arial"/>
              </a:rPr>
              <a:t>Fenstergröße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DCBB8-7B27-4175-9B9D-D10F300D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180" y="1760346"/>
            <a:ext cx="9601200" cy="420273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de-DE" altLang="zh-CN" sz="1700" dirty="0"/>
              <a:t>Kleinere Fenstergröße identifiziert -&gt;</a:t>
            </a:r>
          </a:p>
          <a:p>
            <a:pPr marL="742950" lvl="1" indent="-285750">
              <a:buFont typeface="Arial"/>
              <a:buChar char="•"/>
            </a:pPr>
            <a:r>
              <a:rPr kumimoji="1" lang="de-DE" altLang="zh-CN" sz="1700" dirty="0"/>
              <a:t>feste Ausdrücke (Idioms) </a:t>
            </a:r>
          </a:p>
          <a:p>
            <a:pPr marL="742950" lvl="1" indent="-285750">
              <a:buFont typeface="Arial"/>
              <a:buChar char="•"/>
            </a:pPr>
            <a:r>
              <a:rPr kumimoji="1" lang="de-DE" altLang="zh-CN" sz="1700" dirty="0"/>
              <a:t>andere Beziehungen, die über kurze Entfernungen gelten.</a:t>
            </a:r>
          </a:p>
          <a:p>
            <a:pPr marL="742950" lvl="1" indent="-285750">
              <a:buFont typeface="Arial"/>
              <a:buChar char="•"/>
            </a:pPr>
            <a:endParaRPr kumimoji="1" lang="de-DE" altLang="zh-CN" sz="1700" dirty="0"/>
          </a:p>
          <a:p>
            <a:pPr marL="285750" indent="-285750">
              <a:buFont typeface="Arial"/>
              <a:buChar char="•"/>
            </a:pPr>
            <a:r>
              <a:rPr kumimoji="1" lang="de-DE" altLang="zh-CN" sz="1700" dirty="0"/>
              <a:t>Größere Fenstergröße identifiziert -&gt; </a:t>
            </a:r>
          </a:p>
          <a:p>
            <a:pPr marL="742950" lvl="1" indent="-285750">
              <a:buFont typeface="Arial"/>
              <a:buChar char="•"/>
            </a:pPr>
            <a:r>
              <a:rPr kumimoji="1" lang="de-DE" altLang="zh-CN" sz="1700" dirty="0"/>
              <a:t>semantische Konzepte</a:t>
            </a:r>
          </a:p>
          <a:p>
            <a:pPr marL="742950" lvl="1" indent="-285750">
              <a:buFont typeface="Arial"/>
              <a:buChar char="•"/>
            </a:pPr>
            <a:r>
              <a:rPr kumimoji="1" lang="de-DE" altLang="zh-CN" sz="1700" dirty="0"/>
              <a:t>andere Beziehungen , die über große Entfernungen gelten.</a:t>
            </a:r>
          </a:p>
          <a:p>
            <a:pPr marL="742950" lvl="1" indent="-285750">
              <a:buFont typeface="Arial"/>
              <a:buChar char="•"/>
            </a:pPr>
            <a:endParaRPr kumimoji="1" lang="de-DE" altLang="zh-CN" sz="1700" dirty="0"/>
          </a:p>
          <a:p>
            <a:r>
              <a:rPr kumimoji="1" lang="de-DE" altLang="zh-CN" b="1" dirty="0">
                <a:solidFill>
                  <a:srgbClr val="800000"/>
                </a:solidFill>
              </a:rPr>
              <a:t> </a:t>
            </a:r>
            <a:r>
              <a:rPr kumimoji="1" lang="de-DE" altLang="zh-CN" b="1" dirty="0" err="1">
                <a:solidFill>
                  <a:srgbClr val="800000"/>
                </a:solidFill>
              </a:rPr>
              <a:t>Window</a:t>
            </a:r>
            <a:r>
              <a:rPr kumimoji="1" lang="de-DE" altLang="zh-CN" b="1" dirty="0">
                <a:solidFill>
                  <a:srgbClr val="800000"/>
                </a:solidFill>
              </a:rPr>
              <a:t> </a:t>
            </a:r>
            <a:r>
              <a:rPr kumimoji="1" lang="de-DE" altLang="zh-CN" b="1" dirty="0" err="1">
                <a:solidFill>
                  <a:srgbClr val="800000"/>
                </a:solidFill>
              </a:rPr>
              <a:t>size</a:t>
            </a:r>
            <a:r>
              <a:rPr kumimoji="1" lang="de-DE" altLang="zh-CN" b="1" dirty="0">
                <a:solidFill>
                  <a:srgbClr val="800000"/>
                </a:solidFill>
              </a:rPr>
              <a:t> w = 5</a:t>
            </a:r>
            <a:r>
              <a:rPr kumimoji="1" lang="de-DE" altLang="zh-CN" sz="17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kumimoji="1" lang="de-DE" altLang="zh-CN" sz="1700" dirty="0">
                <a:solidFill>
                  <a:srgbClr val="000000"/>
                </a:solidFill>
              </a:rPr>
              <a:t>groß genug -&gt; um einige Einschränkungen zwischen Verben und Argumenten anzuzeigen</a:t>
            </a:r>
          </a:p>
          <a:p>
            <a:pPr lvl="1"/>
            <a:r>
              <a:rPr kumimoji="1" lang="de-DE" altLang="zh-CN" sz="1700" dirty="0"/>
              <a:t>nicht so groß -&gt; dass die Wortpaare, die nebeneinander bleiben verloren, werden.</a:t>
            </a:r>
          </a:p>
          <a:p>
            <a:endParaRPr lang="de-DE" sz="17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7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228" y="1262842"/>
            <a:ext cx="5720571" cy="4558272"/>
          </a:xfrm>
        </p:spPr>
        <p:txBody>
          <a:bodyPr>
            <a:normAutofit/>
          </a:bodyPr>
          <a:lstStyle/>
          <a:p>
            <a:r>
              <a:rPr kumimoji="1" lang="de-DE" altLang="zh-CN" sz="2200" dirty="0">
                <a:latin typeface="Arial"/>
                <a:cs typeface="Arial"/>
              </a:rPr>
              <a:t>Mittelwert von der Trennung der 2 Wörter</a:t>
            </a:r>
          </a:p>
          <a:p>
            <a:endParaRPr kumimoji="1" lang="de-DE" altLang="zh-CN" sz="2400" dirty="0">
              <a:latin typeface="Arial"/>
              <a:cs typeface="Arial"/>
            </a:endParaRPr>
          </a:p>
          <a:p>
            <a:r>
              <a:rPr kumimoji="1" lang="de-DE" altLang="zh-CN" sz="2200" dirty="0">
                <a:latin typeface="Arial"/>
                <a:cs typeface="Arial"/>
              </a:rPr>
              <a:t>Varianz von der Trennung der 2 Wörter</a:t>
            </a:r>
          </a:p>
          <a:p>
            <a:pPr lvl="1"/>
            <a:r>
              <a:rPr kumimoji="1" lang="de-DE" altLang="zh-CN" sz="2000" dirty="0">
                <a:latin typeface="Arial"/>
                <a:cs typeface="Arial"/>
              </a:rPr>
              <a:t> </a:t>
            </a:r>
          </a:p>
          <a:p>
            <a:pPr lvl="2"/>
            <a:r>
              <a:rPr kumimoji="1" lang="de-DE" altLang="zh-CN" sz="1600" dirty="0">
                <a:latin typeface="Arial"/>
                <a:cs typeface="Arial"/>
              </a:rPr>
              <a:t>X: Zufallsvariable</a:t>
            </a:r>
          </a:p>
          <a:p>
            <a:pPr lvl="2"/>
            <a:r>
              <a:rPr kumimoji="1" lang="de-DE" altLang="zh-CN" sz="1600" dirty="0">
                <a:latin typeface="Arial"/>
                <a:cs typeface="Arial"/>
              </a:rPr>
              <a:t>µ: Erwartungswert(Mittelwert)</a:t>
            </a:r>
          </a:p>
          <a:p>
            <a:pPr marL="457200" lvl="1" indent="0">
              <a:buNone/>
            </a:pPr>
            <a:endParaRPr kumimoji="1" lang="de-DE" altLang="zh-CN" sz="2000" dirty="0">
              <a:latin typeface="Arial"/>
              <a:cs typeface="Arial"/>
            </a:endParaRPr>
          </a:p>
          <a:p>
            <a:pPr lvl="1"/>
            <a:r>
              <a:rPr kumimoji="1" lang="de-DE" altLang="zh-CN" sz="2000" b="1" dirty="0">
                <a:solidFill>
                  <a:srgbClr val="FF6600"/>
                </a:solidFill>
                <a:latin typeface="Arial"/>
                <a:cs typeface="Arial"/>
              </a:rPr>
              <a:t>Große Varianz -&gt; große Trennung von Mittelwert und Zufallsvariable</a:t>
            </a:r>
          </a:p>
          <a:p>
            <a:pPr lvl="1"/>
            <a:endParaRPr kumimoji="1" lang="de-DE" altLang="zh-CN" sz="20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图片 3" descr="Bildschirmfoto 2019-11-01 um 19.4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35" y="1384955"/>
            <a:ext cx="5940965" cy="4406824"/>
          </a:xfrm>
          <a:prstGeom prst="rect">
            <a:avLst/>
          </a:prstGeom>
        </p:spPr>
      </p:pic>
      <p:pic>
        <p:nvPicPr>
          <p:cNvPr id="5" name="图片 4" descr="Bildschirmfoto 2019-11-01 um 20.0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0" y="2768252"/>
            <a:ext cx="2764057" cy="40696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18798" y="250676"/>
            <a:ext cx="37428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de-DE" altLang="zh-CN" sz="1200" dirty="0">
                <a:latin typeface="Arial"/>
                <a:cs typeface="Arial"/>
              </a:rPr>
              <a:t>          </a:t>
            </a:r>
            <a:r>
              <a:rPr kumimoji="1" lang="de-DE" altLang="zh-CN" sz="1050" dirty="0">
                <a:latin typeface="Arial"/>
                <a:cs typeface="Arial"/>
              </a:rPr>
              <a:t>    Separation       </a:t>
            </a:r>
            <a:r>
              <a:rPr kumimoji="1" lang="de-DE" altLang="zh-CN" sz="1050" dirty="0" err="1">
                <a:latin typeface="Arial"/>
                <a:cs typeface="Arial"/>
              </a:rPr>
              <a:t>Seperate</a:t>
            </a:r>
            <a:r>
              <a:rPr kumimoji="1" lang="de-DE" altLang="zh-CN" sz="1050" dirty="0">
                <a:latin typeface="Arial"/>
                <a:cs typeface="Arial"/>
              </a:rPr>
              <a:t> </a:t>
            </a:r>
            <a:r>
              <a:rPr kumimoji="1" lang="de-DE" altLang="zh-CN" sz="1050" dirty="0" err="1">
                <a:latin typeface="Arial"/>
                <a:cs typeface="Arial"/>
              </a:rPr>
              <a:t>by_words</a:t>
            </a:r>
            <a:r>
              <a:rPr kumimoji="1" lang="de-DE" altLang="zh-CN" sz="1050" dirty="0">
                <a:latin typeface="Arial"/>
                <a:cs typeface="Arial"/>
              </a:rPr>
              <a:t>(Separation-1)</a:t>
            </a:r>
            <a:endParaRPr kumimoji="1" lang="zh-CN" altLang="en-US" sz="1050" dirty="0">
              <a:latin typeface="Arial"/>
              <a:cs typeface="Arial"/>
            </a:endParaRPr>
          </a:p>
          <a:p>
            <a:r>
              <a:rPr kumimoji="1" lang="de-DE" altLang="zh-CN" sz="1200" dirty="0">
                <a:latin typeface="Arial"/>
                <a:cs typeface="Arial"/>
              </a:rPr>
              <a:t>    x </a:t>
            </a:r>
            <a:r>
              <a:rPr kumimoji="1" lang="de-DE" altLang="zh-CN" sz="1200" dirty="0" err="1">
                <a:latin typeface="Arial"/>
                <a:cs typeface="Arial"/>
              </a:rPr>
              <a:t>y</a:t>
            </a:r>
            <a:r>
              <a:rPr kumimoji="1" lang="de-DE" altLang="zh-CN" sz="1200" dirty="0">
                <a:latin typeface="Arial"/>
                <a:cs typeface="Arial"/>
              </a:rPr>
              <a:t>   -&gt;     1                  0</a:t>
            </a:r>
          </a:p>
          <a:p>
            <a:r>
              <a:rPr kumimoji="1" lang="de-DE" altLang="zh-CN" sz="1200" dirty="0">
                <a:latin typeface="Arial"/>
                <a:cs typeface="Arial"/>
              </a:rPr>
              <a:t>    </a:t>
            </a:r>
            <a:r>
              <a:rPr kumimoji="1" lang="de-DE" altLang="zh-CN" sz="1200" dirty="0" err="1">
                <a:latin typeface="Arial"/>
                <a:cs typeface="Arial"/>
              </a:rPr>
              <a:t>y</a:t>
            </a:r>
            <a:r>
              <a:rPr kumimoji="1" lang="de-DE" altLang="zh-CN" sz="1200" dirty="0">
                <a:latin typeface="Arial"/>
                <a:cs typeface="Arial"/>
              </a:rPr>
              <a:t> x   -&gt;    -1                  0</a:t>
            </a:r>
          </a:p>
          <a:p>
            <a:r>
              <a:rPr kumimoji="1" lang="de-DE" altLang="zh-CN" sz="12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dirty="0">
                <a:solidFill>
                  <a:schemeClr val="tx1"/>
                </a:solidFill>
                <a:latin typeface="Arial"/>
                <a:cs typeface="Arial"/>
              </a:rPr>
              <a:t> x </a:t>
            </a:r>
            <a:r>
              <a:rPr kumimoji="1" lang="de-DE" altLang="zh-CN" sz="1200" dirty="0" err="1">
                <a:solidFill>
                  <a:schemeClr val="tx1"/>
                </a:solidFill>
                <a:latin typeface="Arial"/>
                <a:cs typeface="Arial"/>
              </a:rPr>
              <a:t>z</a:t>
            </a:r>
            <a:r>
              <a:rPr kumimoji="1" lang="de-DE" altLang="zh-CN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dirty="0" err="1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dirty="0">
                <a:solidFill>
                  <a:schemeClr val="tx1"/>
                </a:solidFill>
                <a:latin typeface="Arial"/>
                <a:cs typeface="Arial"/>
              </a:rPr>
              <a:t>   -&gt;    2                  1</a:t>
            </a:r>
            <a:endParaRPr kumimoji="1" lang="zh-CN" alt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7898134" y="5793955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12175" y="6309857"/>
            <a:ext cx="496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zh-CN" sz="1100" dirty="0"/>
              <a:t>15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258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227" y="1606612"/>
            <a:ext cx="5720572" cy="40504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de-DE" altLang="zh-CN" sz="2000" dirty="0">
                <a:latin typeface="Arial"/>
                <a:cs typeface="Arial"/>
              </a:rPr>
              <a:t>Korpus: </a:t>
            </a:r>
            <a:r>
              <a:rPr kumimoji="1" lang="de-DE" altLang="zh-CN" sz="2000" i="1" dirty="0">
                <a:latin typeface="Arial"/>
                <a:cs typeface="Arial"/>
              </a:rPr>
              <a:t>AP-Korpus von 1988 </a:t>
            </a:r>
            <a:r>
              <a:rPr kumimoji="1" lang="de-DE" altLang="zh-CN" sz="2000" dirty="0">
                <a:latin typeface="Arial"/>
                <a:cs typeface="Arial"/>
              </a:rPr>
              <a:t>(36 Mill.)</a:t>
            </a:r>
          </a:p>
          <a:p>
            <a:pPr marL="514350" indent="-514350">
              <a:buFont typeface="+mj-lt"/>
              <a:buAutoNum type="arabicPeriod"/>
            </a:pPr>
            <a:endParaRPr kumimoji="1" lang="de-DE" altLang="zh-CN" sz="20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de-DE" altLang="zh-CN" sz="2000" dirty="0">
                <a:latin typeface="Arial"/>
                <a:cs typeface="Arial"/>
              </a:rPr>
              <a:t>Varianz = </a:t>
            </a:r>
            <a:r>
              <a:rPr kumimoji="1" lang="de-DE" altLang="zh-CN" sz="2000" dirty="0">
                <a:solidFill>
                  <a:srgbClr val="008000"/>
                </a:solidFill>
                <a:latin typeface="Arial"/>
                <a:cs typeface="Arial"/>
              </a:rPr>
              <a:t>0</a:t>
            </a:r>
            <a:r>
              <a:rPr kumimoji="1" lang="de-DE" altLang="zh-CN" sz="2000" dirty="0">
                <a:latin typeface="Arial"/>
                <a:cs typeface="Arial"/>
              </a:rPr>
              <a:t> -&gt; </a:t>
            </a:r>
            <a:r>
              <a:rPr lang="de-DE" altLang="zh-CN" sz="2000" dirty="0">
                <a:latin typeface="Arial"/>
                <a:cs typeface="Arial"/>
              </a:rPr>
              <a:t>die beiden Wörter werden </a:t>
            </a:r>
            <a:r>
              <a:rPr lang="de-DE" altLang="zh-CN" sz="2000" dirty="0">
                <a:solidFill>
                  <a:srgbClr val="008000"/>
                </a:solidFill>
                <a:latin typeface="Arial"/>
                <a:cs typeface="Arial"/>
              </a:rPr>
              <a:t>immer</a:t>
            </a:r>
            <a:r>
              <a:rPr lang="de-DE" altLang="zh-CN" sz="2000" dirty="0">
                <a:latin typeface="Arial"/>
                <a:cs typeface="Arial"/>
              </a:rPr>
              <a:t> genau durch </a:t>
            </a:r>
            <a:r>
              <a:rPr lang="de-DE" altLang="zh-CN" sz="2000" dirty="0">
                <a:solidFill>
                  <a:srgbClr val="008000"/>
                </a:solidFill>
                <a:latin typeface="Arial"/>
                <a:cs typeface="Arial"/>
              </a:rPr>
              <a:t>eine feste Anzahl  </a:t>
            </a:r>
            <a:r>
              <a:rPr lang="de-DE" altLang="zh-CN" sz="2000" dirty="0">
                <a:latin typeface="Arial"/>
                <a:cs typeface="Arial"/>
              </a:rPr>
              <a:t>von Wörtern </a:t>
            </a:r>
            <a:r>
              <a:rPr lang="de-DE" altLang="zh-CN" sz="2000" dirty="0">
                <a:solidFill>
                  <a:srgbClr val="008000"/>
                </a:solidFill>
                <a:latin typeface="Arial"/>
                <a:cs typeface="Arial"/>
              </a:rPr>
              <a:t>getrennt</a:t>
            </a:r>
            <a:r>
              <a:rPr lang="de-DE" altLang="zh-CN" sz="2000" dirty="0">
                <a:latin typeface="Arial"/>
                <a:cs typeface="Arial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de-DE" altLang="zh-CN" sz="20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de-DE" altLang="zh-CN" sz="2000" dirty="0">
                <a:solidFill>
                  <a:srgbClr val="008000"/>
                </a:solidFill>
                <a:latin typeface="Arial"/>
                <a:cs typeface="Arial"/>
              </a:rPr>
              <a:t>Varianz = 0 </a:t>
            </a:r>
            <a:r>
              <a:rPr kumimoji="1" lang="de-DE" altLang="zh-CN" sz="2000" b="1" dirty="0">
                <a:latin typeface="Arial"/>
                <a:cs typeface="Arial"/>
              </a:rPr>
              <a:t>&amp; </a:t>
            </a:r>
            <a:r>
              <a:rPr lang="de-DE" altLang="zh-CN" sz="2000" b="1" dirty="0">
                <a:solidFill>
                  <a:srgbClr val="FF6600"/>
                </a:solidFill>
                <a:latin typeface="Arial"/>
                <a:cs typeface="Arial"/>
              </a:rPr>
              <a:t>Mittelwert = 2 </a:t>
            </a:r>
            <a:r>
              <a:rPr lang="de-DE" altLang="zh-CN" sz="2000" dirty="0">
                <a:solidFill>
                  <a:srgbClr val="800000"/>
                </a:solidFill>
                <a:latin typeface="Arial"/>
                <a:cs typeface="Arial"/>
              </a:rPr>
              <a:t>-&gt; </a:t>
            </a:r>
            <a:r>
              <a:rPr lang="de-DE" altLang="zh-CN" sz="2000" dirty="0">
                <a:latin typeface="Arial"/>
                <a:cs typeface="Arial"/>
              </a:rPr>
              <a:t>die beiden Wörter sind immer </a:t>
            </a:r>
            <a:r>
              <a:rPr lang="de-DE" altLang="zh-CN" sz="2000" dirty="0">
                <a:solidFill>
                  <a:srgbClr val="008000"/>
                </a:solidFill>
                <a:latin typeface="Arial"/>
                <a:cs typeface="Arial"/>
              </a:rPr>
              <a:t>genau</a:t>
            </a:r>
            <a:r>
              <a:rPr lang="de-DE" altLang="zh-CN" sz="2000" dirty="0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lang="de-DE" altLang="zh-CN" sz="2000" dirty="0">
                <a:latin typeface="Arial"/>
                <a:cs typeface="Arial"/>
              </a:rPr>
              <a:t>von</a:t>
            </a:r>
            <a:r>
              <a:rPr lang="de-DE" altLang="zh-CN" sz="2000" dirty="0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lang="de-DE" altLang="zh-CN" sz="2000" b="1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r>
              <a:rPr lang="de-DE" altLang="zh-CN" sz="2000" dirty="0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lang="de-DE" altLang="zh-CN" sz="2000" dirty="0">
                <a:latin typeface="Arial"/>
                <a:cs typeface="Arial"/>
              </a:rPr>
              <a:t>Wort voneinander entfernt</a:t>
            </a:r>
            <a:endParaRPr kumimoji="1" lang="de-DE" altLang="zh-CN" sz="20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kumimoji="1" lang="de-DE" altLang="zh-CN" sz="2000" dirty="0">
              <a:latin typeface="Arial"/>
              <a:cs typeface="Arial"/>
            </a:endParaRPr>
          </a:p>
        </p:txBody>
      </p:sp>
      <p:pic>
        <p:nvPicPr>
          <p:cNvPr id="5" name="图片 4" descr="Bildschirmfoto 2019-11-01 um 20.0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68" y="1619601"/>
            <a:ext cx="6026086" cy="44229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18798" y="250676"/>
            <a:ext cx="37428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de-DE" altLang="zh-CN" sz="1200" dirty="0">
                <a:latin typeface="Arial"/>
                <a:cs typeface="Arial"/>
              </a:rPr>
              <a:t>          </a:t>
            </a:r>
            <a:r>
              <a:rPr kumimoji="1" lang="de-DE" altLang="zh-CN" sz="1050" dirty="0">
                <a:latin typeface="Arial"/>
                <a:cs typeface="Arial"/>
              </a:rPr>
              <a:t>    Separation       </a:t>
            </a:r>
            <a:r>
              <a:rPr kumimoji="1" lang="de-DE" altLang="zh-CN" sz="1050" dirty="0" err="1">
                <a:latin typeface="Arial"/>
                <a:cs typeface="Arial"/>
              </a:rPr>
              <a:t>Seperate</a:t>
            </a:r>
            <a:r>
              <a:rPr kumimoji="1" lang="de-DE" altLang="zh-CN" sz="1050" dirty="0">
                <a:latin typeface="Arial"/>
                <a:cs typeface="Arial"/>
              </a:rPr>
              <a:t> </a:t>
            </a:r>
            <a:r>
              <a:rPr kumimoji="1" lang="de-DE" altLang="zh-CN" sz="1050" dirty="0" err="1">
                <a:latin typeface="Arial"/>
                <a:cs typeface="Arial"/>
              </a:rPr>
              <a:t>by_words</a:t>
            </a:r>
            <a:endParaRPr kumimoji="1" lang="zh-CN" altLang="en-US" sz="1050" dirty="0">
              <a:latin typeface="Arial"/>
              <a:cs typeface="Arial"/>
            </a:endParaRPr>
          </a:p>
          <a:p>
            <a:r>
              <a:rPr kumimoji="1" lang="de-DE" altLang="zh-CN" sz="1200" dirty="0">
                <a:latin typeface="Arial"/>
                <a:cs typeface="Arial"/>
              </a:rPr>
              <a:t>    x </a:t>
            </a:r>
            <a:r>
              <a:rPr kumimoji="1" lang="de-DE" altLang="zh-CN" sz="1200" dirty="0" err="1">
                <a:latin typeface="Arial"/>
                <a:cs typeface="Arial"/>
              </a:rPr>
              <a:t>y</a:t>
            </a:r>
            <a:r>
              <a:rPr kumimoji="1" lang="de-DE" altLang="zh-CN" sz="1200" dirty="0">
                <a:latin typeface="Arial"/>
                <a:cs typeface="Arial"/>
              </a:rPr>
              <a:t>   -&gt;     1                  0</a:t>
            </a:r>
          </a:p>
          <a:p>
            <a:r>
              <a:rPr kumimoji="1" lang="de-DE" altLang="zh-CN" sz="1200" dirty="0">
                <a:latin typeface="Arial"/>
                <a:cs typeface="Arial"/>
              </a:rPr>
              <a:t>    </a:t>
            </a:r>
            <a:r>
              <a:rPr kumimoji="1" lang="de-DE" altLang="zh-CN" sz="1200" dirty="0" err="1">
                <a:latin typeface="Arial"/>
                <a:cs typeface="Arial"/>
              </a:rPr>
              <a:t>y</a:t>
            </a:r>
            <a:r>
              <a:rPr kumimoji="1" lang="de-DE" altLang="zh-CN" sz="1200" dirty="0">
                <a:latin typeface="Arial"/>
                <a:cs typeface="Arial"/>
              </a:rPr>
              <a:t> x   -&gt;    -1                  0</a:t>
            </a:r>
          </a:p>
          <a:p>
            <a:r>
              <a:rPr kumimoji="1" lang="de-DE" altLang="zh-CN" sz="1200" b="1" dirty="0">
                <a:solidFill>
                  <a:srgbClr val="800000"/>
                </a:solidFill>
                <a:latin typeface="Arial"/>
                <a:cs typeface="Arial"/>
              </a:rPr>
              <a:t>  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x </a:t>
            </a:r>
            <a:r>
              <a:rPr kumimoji="1" lang="de-DE" altLang="zh-CN" sz="1200" b="1" dirty="0" err="1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b="1" dirty="0" err="1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-&gt;    2                  1</a:t>
            </a:r>
            <a:endParaRPr kumimoji="1" lang="zh-CN" altLang="en-US" sz="12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8116424" y="6210644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051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ildschirmfoto 2019-11-01 um 21.1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90" y="1547701"/>
            <a:ext cx="6139408" cy="4533332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66614" y="2341352"/>
            <a:ext cx="5212407" cy="29460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altLang="zh-CN" sz="2000" dirty="0">
                <a:latin typeface="Arial"/>
                <a:cs typeface="Arial"/>
              </a:rPr>
              <a:t>Varianz ≈ 0 -&gt; sehr feste Wortreihenfolge</a:t>
            </a:r>
          </a:p>
          <a:p>
            <a:endParaRPr kumimoji="1" lang="de-DE" altLang="zh-CN" sz="20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de-DE" altLang="zh-CN" sz="2000" dirty="0">
                <a:latin typeface="Arial"/>
                <a:cs typeface="Arial"/>
              </a:rPr>
              <a:t> </a:t>
            </a:r>
            <a:r>
              <a:rPr kumimoji="1" lang="de-DE" altLang="zh-CN" sz="2000" b="1" dirty="0">
                <a:solidFill>
                  <a:srgbClr val="FF6600"/>
                </a:solidFill>
                <a:latin typeface="Arial"/>
                <a:cs typeface="Arial"/>
              </a:rPr>
              <a:t>Mittelwert ≈ 1</a:t>
            </a:r>
            <a:r>
              <a:rPr kumimoji="1" lang="de-DE" altLang="zh-CN" sz="2000" dirty="0">
                <a:latin typeface="Arial"/>
                <a:cs typeface="Arial"/>
              </a:rPr>
              <a:t>: 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</a:p>
          <a:p>
            <a:pPr lvl="1"/>
            <a:r>
              <a:rPr kumimoji="1" lang="en-US" altLang="zh-CN" sz="2000" dirty="0">
                <a:latin typeface="Arial"/>
                <a:cs typeface="Arial"/>
              </a:rPr>
              <a:t>Die </a:t>
            </a:r>
            <a:r>
              <a:rPr kumimoji="1" lang="en-US" altLang="zh-CN" sz="2000" dirty="0" err="1">
                <a:latin typeface="Arial"/>
                <a:cs typeface="Arial"/>
              </a:rPr>
              <a:t>beiden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Wörter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liegen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nebeneinander</a:t>
            </a:r>
            <a:endParaRPr kumimoji="1" lang="en-US" altLang="zh-CN" sz="2000" dirty="0">
              <a:latin typeface="Arial"/>
              <a:cs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8798" y="250676"/>
            <a:ext cx="37428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de-DE" altLang="zh-CN" sz="1200" dirty="0">
                <a:latin typeface="Arial"/>
                <a:cs typeface="Arial"/>
              </a:rPr>
              <a:t>          </a:t>
            </a:r>
            <a:r>
              <a:rPr kumimoji="1" lang="de-DE" altLang="zh-CN" sz="1050" dirty="0">
                <a:latin typeface="Arial"/>
                <a:cs typeface="Arial"/>
              </a:rPr>
              <a:t>    Separation       </a:t>
            </a:r>
            <a:r>
              <a:rPr kumimoji="1" lang="de-DE" altLang="zh-CN" sz="1050" dirty="0" err="1">
                <a:latin typeface="Arial"/>
                <a:cs typeface="Arial"/>
              </a:rPr>
              <a:t>Seperate</a:t>
            </a:r>
            <a:r>
              <a:rPr kumimoji="1" lang="de-DE" altLang="zh-CN" sz="1050" dirty="0">
                <a:latin typeface="Arial"/>
                <a:cs typeface="Arial"/>
              </a:rPr>
              <a:t> </a:t>
            </a:r>
            <a:r>
              <a:rPr kumimoji="1" lang="de-DE" altLang="zh-CN" sz="1050" dirty="0" err="1">
                <a:latin typeface="Arial"/>
                <a:cs typeface="Arial"/>
              </a:rPr>
              <a:t>by_words</a:t>
            </a:r>
            <a:endParaRPr kumimoji="1" lang="zh-CN" altLang="en-US" sz="1050" dirty="0">
              <a:latin typeface="Arial"/>
              <a:cs typeface="Arial"/>
            </a:endParaRPr>
          </a:p>
          <a:p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 x </a:t>
            </a:r>
            <a:r>
              <a:rPr kumimoji="1" lang="de-DE" altLang="zh-CN" sz="1200" b="1" dirty="0" err="1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-&gt;     1</a:t>
            </a:r>
            <a:r>
              <a:rPr kumimoji="1" lang="de-DE" altLang="zh-CN" sz="1200" dirty="0">
                <a:solidFill>
                  <a:srgbClr val="FF6600"/>
                </a:solidFill>
                <a:latin typeface="Arial"/>
                <a:cs typeface="Arial"/>
              </a:rPr>
              <a:t>                  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0</a:t>
            </a:r>
          </a:p>
          <a:p>
            <a:r>
              <a:rPr kumimoji="1" lang="de-DE" altLang="zh-CN" sz="1200" dirty="0">
                <a:latin typeface="Arial"/>
                <a:cs typeface="Arial"/>
              </a:rPr>
              <a:t>    </a:t>
            </a:r>
            <a:r>
              <a:rPr kumimoji="1" lang="de-DE" altLang="zh-CN" sz="1200" dirty="0" err="1">
                <a:latin typeface="Arial"/>
                <a:cs typeface="Arial"/>
              </a:rPr>
              <a:t>y</a:t>
            </a:r>
            <a:r>
              <a:rPr kumimoji="1" lang="de-DE" altLang="zh-CN" sz="1200" dirty="0">
                <a:latin typeface="Arial"/>
                <a:cs typeface="Arial"/>
              </a:rPr>
              <a:t> x   -&gt;    -1                  0</a:t>
            </a:r>
          </a:p>
          <a:p>
            <a:r>
              <a:rPr kumimoji="1" lang="de-DE" altLang="zh-CN" sz="1200" dirty="0">
                <a:solidFill>
                  <a:srgbClr val="000000"/>
                </a:solidFill>
                <a:latin typeface="Arial"/>
                <a:cs typeface="Arial"/>
              </a:rPr>
              <a:t>  x </a:t>
            </a:r>
            <a:r>
              <a:rPr kumimoji="1" lang="de-DE" altLang="zh-CN" sz="1200" dirty="0" err="1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kumimoji="1" lang="de-DE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dirty="0" err="1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dirty="0">
                <a:solidFill>
                  <a:srgbClr val="000000"/>
                </a:solidFill>
                <a:latin typeface="Arial"/>
                <a:cs typeface="Arial"/>
              </a:rPr>
              <a:t>   -&gt;    2                  1</a:t>
            </a:r>
            <a:endParaRPr kumimoji="1" lang="zh-CN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7560776" y="6250327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421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4165" y="1905117"/>
            <a:ext cx="5212407" cy="3225328"/>
          </a:xfrm>
        </p:spPr>
        <p:txBody>
          <a:bodyPr>
            <a:normAutofit/>
          </a:bodyPr>
          <a:lstStyle/>
          <a:p>
            <a:r>
              <a:rPr lang="de-DE" altLang="zh-CN" sz="2000" i="1" dirty="0">
                <a:latin typeface="Arial"/>
                <a:cs typeface="Arial"/>
              </a:rPr>
              <a:t>man/</a:t>
            </a:r>
            <a:r>
              <a:rPr lang="de-DE" altLang="zh-CN" sz="2000" i="1" dirty="0" err="1">
                <a:latin typeface="Arial"/>
                <a:cs typeface="Arial"/>
              </a:rPr>
              <a:t>wom</a:t>
            </a:r>
            <a:r>
              <a:rPr lang="de-DE" altLang="zh-CN" sz="2000" b="1" i="1" dirty="0" err="1">
                <a:latin typeface="Arial"/>
                <a:cs typeface="Arial"/>
              </a:rPr>
              <a:t>a</a:t>
            </a:r>
            <a:r>
              <a:rPr lang="de-DE" altLang="zh-CN" sz="2000" i="1" dirty="0" err="1">
                <a:latin typeface="Arial"/>
                <a:cs typeface="Arial"/>
              </a:rPr>
              <a:t>n</a:t>
            </a:r>
            <a:r>
              <a:rPr lang="de-DE" altLang="zh-CN" sz="2000" i="1" dirty="0">
                <a:latin typeface="Arial"/>
                <a:cs typeface="Arial"/>
              </a:rPr>
              <a:t> </a:t>
            </a:r>
          </a:p>
          <a:p>
            <a:pPr lvl="1"/>
            <a:r>
              <a:rPr kumimoji="1" lang="de-DE" altLang="zh-CN" sz="1800" dirty="0">
                <a:latin typeface="Arial"/>
                <a:cs typeface="Arial"/>
              </a:rPr>
              <a:t>Große Varianz -&gt; Große Trennung/wenige Beziehung</a:t>
            </a:r>
          </a:p>
          <a:p>
            <a:pPr marL="0" indent="0">
              <a:buNone/>
            </a:pPr>
            <a:endParaRPr kumimoji="1" lang="de-DE" altLang="zh-CN" sz="2000" dirty="0">
              <a:latin typeface="Arial"/>
              <a:cs typeface="Arial"/>
            </a:endParaRPr>
          </a:p>
          <a:p>
            <a:r>
              <a:rPr lang="de-DE" altLang="zh-CN" sz="2000" i="1" dirty="0">
                <a:latin typeface="Arial"/>
                <a:cs typeface="Arial"/>
              </a:rPr>
              <a:t>man/</a:t>
            </a:r>
            <a:r>
              <a:rPr lang="de-DE" altLang="zh-CN" sz="2000" i="1" dirty="0" err="1">
                <a:latin typeface="Arial"/>
                <a:cs typeface="Arial"/>
              </a:rPr>
              <a:t>wom</a:t>
            </a:r>
            <a:r>
              <a:rPr lang="de-DE" altLang="zh-CN" sz="2000" b="1" i="1" dirty="0" err="1">
                <a:latin typeface="Arial"/>
                <a:cs typeface="Arial"/>
              </a:rPr>
              <a:t>e</a:t>
            </a:r>
            <a:r>
              <a:rPr lang="de-DE" altLang="zh-CN" sz="2000" i="1" dirty="0" err="1">
                <a:latin typeface="Arial"/>
                <a:cs typeface="Arial"/>
              </a:rPr>
              <a:t>n</a:t>
            </a:r>
            <a:endParaRPr lang="de-DE" altLang="zh-CN" sz="2000" i="1" dirty="0">
              <a:latin typeface="Arial"/>
              <a:cs typeface="Arial"/>
            </a:endParaRPr>
          </a:p>
          <a:p>
            <a:pPr lvl="1"/>
            <a:r>
              <a:rPr lang="de-DE" altLang="zh-CN" sz="18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de-DE" altLang="zh-CN" sz="1800" b="1" dirty="0">
                <a:solidFill>
                  <a:srgbClr val="FF6600"/>
                </a:solidFill>
                <a:latin typeface="Arial"/>
                <a:cs typeface="Arial"/>
              </a:rPr>
              <a:t>Mittelwert ≈ 0 -&gt; f(man, </a:t>
            </a:r>
            <a:r>
              <a:rPr lang="de-DE" altLang="zh-CN" sz="1800" b="1" dirty="0" err="1">
                <a:solidFill>
                  <a:srgbClr val="FF6600"/>
                </a:solidFill>
                <a:latin typeface="Arial"/>
                <a:cs typeface="Arial"/>
              </a:rPr>
              <a:t>women</a:t>
            </a:r>
            <a:r>
              <a:rPr lang="de-DE" altLang="zh-CN" sz="1800" b="1" dirty="0">
                <a:solidFill>
                  <a:srgbClr val="FF6600"/>
                </a:solidFill>
                <a:latin typeface="Arial"/>
                <a:cs typeface="Arial"/>
              </a:rPr>
              <a:t>) ≈f(</a:t>
            </a:r>
            <a:r>
              <a:rPr lang="de-DE" altLang="zh-CN" sz="1800" b="1" dirty="0" err="1">
                <a:solidFill>
                  <a:srgbClr val="FF6600"/>
                </a:solidFill>
                <a:latin typeface="Arial"/>
                <a:cs typeface="Arial"/>
              </a:rPr>
              <a:t>women</a:t>
            </a:r>
            <a:r>
              <a:rPr lang="de-DE" altLang="zh-CN" sz="1800" b="1" dirty="0">
                <a:solidFill>
                  <a:srgbClr val="FF6600"/>
                </a:solidFill>
                <a:latin typeface="Arial"/>
                <a:cs typeface="Arial"/>
              </a:rPr>
              <a:t>, man)</a:t>
            </a:r>
          </a:p>
          <a:p>
            <a:pPr lvl="1"/>
            <a:endParaRPr kumimoji="1" lang="zh-CN" altLang="en-US" sz="1800" dirty="0">
              <a:latin typeface="Arial"/>
              <a:cs typeface="Arial"/>
            </a:endParaRPr>
          </a:p>
        </p:txBody>
      </p:sp>
      <p:pic>
        <p:nvPicPr>
          <p:cNvPr id="5" name="图片 4" descr="Bildschirmfoto 2019-11-01 um 21.16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12" y="1509173"/>
            <a:ext cx="6218788" cy="4483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8798" y="250676"/>
            <a:ext cx="37428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de-DE" altLang="zh-CN" sz="1200" dirty="0">
                <a:latin typeface="Arial"/>
                <a:cs typeface="Arial"/>
              </a:rPr>
              <a:t>          </a:t>
            </a:r>
            <a:r>
              <a:rPr kumimoji="1" lang="de-DE" altLang="zh-CN" sz="1050" dirty="0">
                <a:latin typeface="Arial"/>
                <a:cs typeface="Arial"/>
              </a:rPr>
              <a:t>    Separation       </a:t>
            </a:r>
            <a:r>
              <a:rPr kumimoji="1" lang="de-DE" altLang="zh-CN" sz="1050" dirty="0" err="1">
                <a:latin typeface="Arial"/>
                <a:cs typeface="Arial"/>
              </a:rPr>
              <a:t>Seperate</a:t>
            </a:r>
            <a:r>
              <a:rPr kumimoji="1" lang="de-DE" altLang="zh-CN" sz="1050" dirty="0">
                <a:latin typeface="Arial"/>
                <a:cs typeface="Arial"/>
              </a:rPr>
              <a:t> </a:t>
            </a:r>
            <a:r>
              <a:rPr kumimoji="1" lang="de-DE" altLang="zh-CN" sz="1050" dirty="0" err="1">
                <a:latin typeface="Arial"/>
                <a:cs typeface="Arial"/>
              </a:rPr>
              <a:t>by_words</a:t>
            </a:r>
            <a:endParaRPr kumimoji="1" lang="zh-CN" altLang="en-US" sz="1050" dirty="0">
              <a:latin typeface="Arial"/>
              <a:cs typeface="Arial"/>
            </a:endParaRPr>
          </a:p>
          <a:p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 x </a:t>
            </a:r>
            <a:r>
              <a:rPr kumimoji="1" lang="de-DE" altLang="zh-CN" sz="1200" b="1" dirty="0" err="1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-&gt;     1                  0</a:t>
            </a:r>
          </a:p>
          <a:p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 </a:t>
            </a:r>
            <a:r>
              <a:rPr kumimoji="1" lang="de-DE" altLang="zh-CN" sz="1200" b="1" dirty="0" err="1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x   -&gt;    -1                  0</a:t>
            </a:r>
          </a:p>
          <a:p>
            <a:r>
              <a:rPr kumimoji="1" lang="de-DE" altLang="zh-CN" sz="12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dirty="0">
                <a:solidFill>
                  <a:schemeClr val="tx1"/>
                </a:solidFill>
                <a:latin typeface="Arial"/>
                <a:cs typeface="Arial"/>
              </a:rPr>
              <a:t> x </a:t>
            </a:r>
            <a:r>
              <a:rPr kumimoji="1" lang="de-DE" altLang="zh-CN" sz="1200" dirty="0" err="1">
                <a:solidFill>
                  <a:schemeClr val="tx1"/>
                </a:solidFill>
                <a:latin typeface="Arial"/>
                <a:cs typeface="Arial"/>
              </a:rPr>
              <a:t>z</a:t>
            </a:r>
            <a:r>
              <a:rPr kumimoji="1" lang="de-DE" altLang="zh-CN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dirty="0" err="1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dirty="0">
                <a:solidFill>
                  <a:schemeClr val="tx1"/>
                </a:solidFill>
                <a:latin typeface="Arial"/>
                <a:cs typeface="Arial"/>
              </a:rPr>
              <a:t>   -&gt;    2                  1</a:t>
            </a:r>
            <a:endParaRPr kumimoji="1" lang="zh-CN" alt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19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747150" y="6210643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4044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800" dirty="0"/>
              <a:t>Word </a:t>
            </a:r>
            <a:r>
              <a:rPr lang="de-DE" sz="4800" dirty="0" err="1"/>
              <a:t>Association</a:t>
            </a:r>
            <a:r>
              <a:rPr lang="de-DE" sz="4800" dirty="0"/>
              <a:t> </a:t>
            </a:r>
            <a:r>
              <a:rPr lang="de-DE" sz="4800" dirty="0" err="1"/>
              <a:t>Norms</a:t>
            </a:r>
            <a:r>
              <a:rPr lang="de-DE" sz="4800" dirty="0"/>
              <a:t>, Mutual Information </a:t>
            </a:r>
            <a:r>
              <a:rPr lang="de-DE" sz="4800" dirty="0" err="1"/>
              <a:t>and</a:t>
            </a:r>
            <a:r>
              <a:rPr lang="de-DE" sz="4800" dirty="0"/>
              <a:t> </a:t>
            </a:r>
            <a:r>
              <a:rPr lang="de-DE" sz="4800" dirty="0" err="1"/>
              <a:t>Lexicography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33">
        <p:fade/>
      </p:transition>
    </mc:Choice>
    <mc:Fallback xmlns="">
      <p:transition spd="med" advTm="1333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133867"/>
            <a:ext cx="4960067" cy="4658435"/>
          </a:xfrm>
        </p:spPr>
        <p:txBody>
          <a:bodyPr>
            <a:normAutofit lnSpcReduction="10000"/>
          </a:bodyPr>
          <a:lstStyle/>
          <a:p>
            <a:r>
              <a:rPr lang="de-DE" altLang="zh-CN" sz="2400" i="1" dirty="0">
                <a:latin typeface="Arial"/>
                <a:cs typeface="Arial"/>
              </a:rPr>
              <a:t>„</a:t>
            </a:r>
            <a:r>
              <a:rPr lang="de-DE" altLang="zh-CN" sz="2400" i="1" dirty="0" err="1">
                <a:latin typeface="Arial"/>
                <a:cs typeface="Arial"/>
              </a:rPr>
              <a:t>refraining</a:t>
            </a:r>
            <a:r>
              <a:rPr lang="de-DE" altLang="zh-CN" sz="2400" i="1" dirty="0">
                <a:latin typeface="Arial"/>
                <a:cs typeface="Arial"/>
              </a:rPr>
              <a:t> </a:t>
            </a:r>
            <a:r>
              <a:rPr lang="de-DE" altLang="zh-CN" sz="2400" i="1" dirty="0" err="1">
                <a:latin typeface="Arial"/>
                <a:cs typeface="Arial"/>
              </a:rPr>
              <a:t>from</a:t>
            </a:r>
            <a:r>
              <a:rPr lang="de-DE" altLang="zh-CN" sz="2400" i="1" dirty="0">
                <a:latin typeface="Arial"/>
                <a:cs typeface="Arial"/>
              </a:rPr>
              <a:t>“</a:t>
            </a:r>
          </a:p>
          <a:p>
            <a:pPr lvl="1"/>
            <a:r>
              <a:rPr lang="de-DE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Varianz ≈ 0 </a:t>
            </a:r>
            <a:r>
              <a:rPr lang="de-DE" altLang="zh-CN" sz="2000" dirty="0">
                <a:latin typeface="Arial"/>
                <a:cs typeface="Arial"/>
              </a:rPr>
              <a:t>&amp;</a:t>
            </a:r>
            <a:r>
              <a:rPr lang="de-DE" altLang="zh-CN" sz="20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altLang="zh-CN" sz="2000" b="1" dirty="0">
                <a:solidFill>
                  <a:srgbClr val="FF6600"/>
                </a:solidFill>
                <a:latin typeface="Arial"/>
                <a:cs typeface="Arial"/>
              </a:rPr>
              <a:t>Mittelwert ≈ 1 </a:t>
            </a:r>
            <a:r>
              <a:rPr lang="de-DE" altLang="zh-CN" sz="2000" dirty="0">
                <a:latin typeface="Arial"/>
                <a:cs typeface="Arial"/>
              </a:rPr>
              <a:t>-&gt; bleiben fast immer nebeneinander</a:t>
            </a:r>
          </a:p>
          <a:p>
            <a:pPr lvl="1"/>
            <a:endParaRPr lang="de-DE" altLang="zh-CN" sz="2000" dirty="0">
              <a:latin typeface="Arial"/>
              <a:cs typeface="Arial"/>
            </a:endParaRPr>
          </a:p>
          <a:p>
            <a:r>
              <a:rPr lang="de-DE" altLang="zh-CN" sz="2400" dirty="0">
                <a:latin typeface="Arial"/>
                <a:cs typeface="Arial"/>
              </a:rPr>
              <a:t> </a:t>
            </a:r>
            <a:r>
              <a:rPr lang="de-DE" altLang="zh-CN" sz="2400" i="1" dirty="0">
                <a:latin typeface="Arial"/>
                <a:cs typeface="Arial"/>
              </a:rPr>
              <a:t>„</a:t>
            </a:r>
            <a:r>
              <a:rPr lang="de-DE" altLang="zh-CN" sz="2400" i="1" dirty="0" err="1">
                <a:latin typeface="Arial"/>
                <a:cs typeface="Arial"/>
              </a:rPr>
              <a:t>coming</a:t>
            </a:r>
            <a:r>
              <a:rPr lang="de-DE" altLang="zh-CN" sz="2400" i="1" dirty="0">
                <a:latin typeface="Arial"/>
                <a:cs typeface="Arial"/>
              </a:rPr>
              <a:t> </a:t>
            </a:r>
            <a:r>
              <a:rPr lang="de-DE" altLang="zh-CN" sz="2400" i="1" dirty="0" err="1">
                <a:latin typeface="Arial"/>
                <a:cs typeface="Arial"/>
              </a:rPr>
              <a:t>from</a:t>
            </a:r>
            <a:r>
              <a:rPr lang="de-DE" altLang="zh-CN" sz="2400" i="1" dirty="0">
                <a:latin typeface="Arial"/>
                <a:cs typeface="Arial"/>
              </a:rPr>
              <a:t> “</a:t>
            </a:r>
          </a:p>
          <a:p>
            <a:pPr lvl="1"/>
            <a:r>
              <a:rPr lang="de-DE" altLang="zh-CN" sz="2000" dirty="0">
                <a:latin typeface="Arial"/>
                <a:cs typeface="Arial"/>
              </a:rPr>
              <a:t> </a:t>
            </a:r>
            <a:r>
              <a:rPr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Varianz ≈ 3 </a:t>
            </a:r>
            <a:r>
              <a:rPr lang="de-DE" altLang="zh-CN" sz="2000" dirty="0">
                <a:latin typeface="Arial"/>
                <a:cs typeface="Arial"/>
              </a:rPr>
              <a:t>&amp; Mittelwert &lt;1 -&gt; könnten durch ein Argument getrennt</a:t>
            </a:r>
          </a:p>
          <a:p>
            <a:pPr lvl="1"/>
            <a:endParaRPr lang="de-DE" altLang="zh-CN" sz="2400" dirty="0">
              <a:latin typeface="Arial"/>
              <a:cs typeface="Arial"/>
            </a:endParaRPr>
          </a:p>
          <a:p>
            <a:r>
              <a:rPr lang="de-DE" altLang="zh-CN" sz="2400" i="1" dirty="0">
                <a:latin typeface="Arial"/>
                <a:cs typeface="Arial"/>
              </a:rPr>
              <a:t>„</a:t>
            </a:r>
            <a:r>
              <a:rPr lang="de-DE" altLang="zh-CN" sz="2400" i="1" dirty="0" err="1">
                <a:latin typeface="Arial"/>
                <a:cs typeface="Arial"/>
              </a:rPr>
              <a:t>keeping</a:t>
            </a:r>
            <a:r>
              <a:rPr lang="de-DE" altLang="zh-CN" sz="2400" i="1" dirty="0">
                <a:latin typeface="Arial"/>
                <a:cs typeface="Arial"/>
              </a:rPr>
              <a:t> </a:t>
            </a:r>
            <a:r>
              <a:rPr lang="de-DE" altLang="zh-CN" sz="2400" i="1" dirty="0" err="1">
                <a:latin typeface="Arial"/>
                <a:cs typeface="Arial"/>
              </a:rPr>
              <a:t>from</a:t>
            </a:r>
            <a:r>
              <a:rPr lang="de-DE" altLang="zh-CN" sz="2400" i="1" dirty="0">
                <a:latin typeface="Arial"/>
                <a:cs typeface="Arial"/>
              </a:rPr>
              <a:t>“</a:t>
            </a:r>
          </a:p>
          <a:p>
            <a:pPr lvl="1"/>
            <a:r>
              <a:rPr lang="de-DE" altLang="zh-CN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altLang="zh-CN" sz="2000" dirty="0">
                <a:solidFill>
                  <a:srgbClr val="000000"/>
                </a:solidFill>
                <a:latin typeface="Arial"/>
                <a:cs typeface="Arial"/>
              </a:rPr>
              <a:t>Mittelwert ≈ 2</a:t>
            </a:r>
          </a:p>
          <a:p>
            <a:pPr lvl="1"/>
            <a:r>
              <a:rPr lang="de-DE" altLang="zh-CN" sz="2000" dirty="0">
                <a:latin typeface="Arial"/>
                <a:cs typeface="Arial"/>
              </a:rPr>
              <a:t> Große Varianz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18798" y="250676"/>
            <a:ext cx="374281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de-DE" altLang="zh-CN" sz="1200" dirty="0">
                <a:latin typeface="Arial"/>
                <a:cs typeface="Arial"/>
              </a:rPr>
              <a:t>          </a:t>
            </a:r>
            <a:r>
              <a:rPr kumimoji="1" lang="de-DE" altLang="zh-CN" sz="1050" dirty="0">
                <a:latin typeface="Arial"/>
                <a:cs typeface="Arial"/>
              </a:rPr>
              <a:t>    Separation       </a:t>
            </a:r>
            <a:r>
              <a:rPr kumimoji="1" lang="de-DE" altLang="zh-CN" sz="1050" dirty="0" err="1">
                <a:latin typeface="Arial"/>
                <a:cs typeface="Arial"/>
              </a:rPr>
              <a:t>Seperate</a:t>
            </a:r>
            <a:r>
              <a:rPr kumimoji="1" lang="de-DE" altLang="zh-CN" sz="1050" dirty="0">
                <a:latin typeface="Arial"/>
                <a:cs typeface="Arial"/>
              </a:rPr>
              <a:t> </a:t>
            </a:r>
            <a:r>
              <a:rPr kumimoji="1" lang="de-DE" altLang="zh-CN" sz="1050" dirty="0" err="1">
                <a:latin typeface="Arial"/>
                <a:cs typeface="Arial"/>
              </a:rPr>
              <a:t>by_words</a:t>
            </a:r>
            <a:endParaRPr kumimoji="1" lang="zh-CN" altLang="en-US" sz="1050" dirty="0">
              <a:latin typeface="Arial"/>
              <a:cs typeface="Arial"/>
            </a:endParaRPr>
          </a:p>
          <a:p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 x </a:t>
            </a:r>
            <a:r>
              <a:rPr kumimoji="1" lang="de-DE" altLang="zh-CN" sz="1200" b="1" dirty="0" err="1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b="1" dirty="0">
                <a:solidFill>
                  <a:srgbClr val="FF6600"/>
                </a:solidFill>
                <a:latin typeface="Arial"/>
                <a:cs typeface="Arial"/>
              </a:rPr>
              <a:t>   -&gt;     1                  0</a:t>
            </a:r>
          </a:p>
          <a:p>
            <a:r>
              <a:rPr kumimoji="1" lang="de-DE" altLang="zh-CN" sz="1200" dirty="0">
                <a:latin typeface="Arial"/>
                <a:cs typeface="Arial"/>
              </a:rPr>
              <a:t>    </a:t>
            </a:r>
            <a:r>
              <a:rPr kumimoji="1" lang="de-DE" altLang="zh-CN" sz="1200" dirty="0" err="1">
                <a:latin typeface="Arial"/>
                <a:cs typeface="Arial"/>
              </a:rPr>
              <a:t>y</a:t>
            </a:r>
            <a:r>
              <a:rPr kumimoji="1" lang="de-DE" altLang="zh-CN" sz="1200" dirty="0">
                <a:latin typeface="Arial"/>
                <a:cs typeface="Arial"/>
              </a:rPr>
              <a:t> x   -&gt;    -1                  0</a:t>
            </a:r>
          </a:p>
          <a:p>
            <a:r>
              <a:rPr kumimoji="1" lang="de-DE" altLang="zh-CN" sz="12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b="1" dirty="0">
                <a:solidFill>
                  <a:srgbClr val="3366FF"/>
                </a:solidFill>
                <a:latin typeface="Arial"/>
                <a:cs typeface="Arial"/>
              </a:rPr>
              <a:t> x </a:t>
            </a:r>
            <a:r>
              <a:rPr kumimoji="1" lang="de-DE" altLang="zh-CN" sz="1200" b="1" dirty="0" err="1">
                <a:solidFill>
                  <a:srgbClr val="3366FF"/>
                </a:solidFill>
                <a:latin typeface="Arial"/>
                <a:cs typeface="Arial"/>
              </a:rPr>
              <a:t>z</a:t>
            </a:r>
            <a:r>
              <a:rPr kumimoji="1" lang="de-DE" altLang="zh-CN" sz="1200" b="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kumimoji="1" lang="de-DE" altLang="zh-CN" sz="1200" b="1" dirty="0" err="1">
                <a:solidFill>
                  <a:srgbClr val="3366FF"/>
                </a:solidFill>
                <a:latin typeface="Arial"/>
                <a:cs typeface="Arial"/>
              </a:rPr>
              <a:t>y</a:t>
            </a:r>
            <a:r>
              <a:rPr kumimoji="1" lang="de-DE" altLang="zh-CN" sz="1200" b="1" dirty="0">
                <a:solidFill>
                  <a:srgbClr val="3366FF"/>
                </a:solidFill>
                <a:latin typeface="Arial"/>
                <a:cs typeface="Arial"/>
              </a:rPr>
              <a:t>   -&gt;    2                  1</a:t>
            </a:r>
            <a:endParaRPr kumimoji="1" lang="zh-CN" altLang="en-US" sz="1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20</a:t>
            </a:fld>
            <a:endParaRPr lang="de-DE" dirty="0"/>
          </a:p>
        </p:txBody>
      </p:sp>
      <p:pic>
        <p:nvPicPr>
          <p:cNvPr id="4" name="图片 3" descr="Bildschirmfoto 2019-11-04 um 23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2" y="1580444"/>
            <a:ext cx="6057808" cy="4459111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7402020" y="6230486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0308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8668" y="508000"/>
            <a:ext cx="5459378" cy="55471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de-DE" altLang="zh-CN" sz="2400" b="1" i="1" dirty="0">
                <a:solidFill>
                  <a:schemeClr val="bg1"/>
                </a:solidFill>
              </a:rPr>
              <a:t> </a:t>
            </a:r>
            <a:r>
              <a:rPr kumimoji="1" lang="de-DE" altLang="zh-CN" sz="2400" b="1" i="1" dirty="0" err="1">
                <a:solidFill>
                  <a:schemeClr val="bg1"/>
                </a:solidFill>
                <a:latin typeface="Arial"/>
                <a:cs typeface="Arial"/>
              </a:rPr>
              <a:t>Multrual</a:t>
            </a:r>
            <a:r>
              <a:rPr kumimoji="1" lang="de-DE" altLang="zh-CN" sz="24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1" lang="de-DE" altLang="zh-CN" sz="2400" b="1" i="1" dirty="0" err="1">
                <a:solidFill>
                  <a:schemeClr val="bg1"/>
                </a:solidFill>
                <a:latin typeface="Arial"/>
                <a:cs typeface="Arial"/>
              </a:rPr>
              <a:t>information</a:t>
            </a:r>
            <a:r>
              <a:rPr kumimoji="1" lang="de-DE" altLang="zh-CN" sz="24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1" lang="de-DE" altLang="zh-CN" sz="2400" b="1" i="1" dirty="0">
                <a:solidFill>
                  <a:schemeClr val="bg1"/>
                </a:solidFill>
                <a:latin typeface="Athelas Regular"/>
                <a:cs typeface="Athelas Regular"/>
              </a:rPr>
              <a:t>I(x, </a:t>
            </a:r>
            <a:r>
              <a:rPr kumimoji="1" lang="de-DE" altLang="zh-CN" sz="2400" b="1" i="1" dirty="0" err="1">
                <a:solidFill>
                  <a:schemeClr val="bg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400" b="1" i="1" dirty="0">
                <a:solidFill>
                  <a:schemeClr val="bg1"/>
                </a:solidFill>
                <a:latin typeface="Athelas Regular"/>
                <a:cs typeface="Athelas Regular"/>
              </a:rPr>
              <a:t>)</a:t>
            </a:r>
          </a:p>
          <a:p>
            <a:pPr lvl="1"/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f(x, 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)</a:t>
            </a:r>
            <a:r>
              <a:rPr lang="de-DE" altLang="zh-CN" sz="2000" dirty="0">
                <a:solidFill>
                  <a:schemeClr val="tx1"/>
                </a:solidFill>
              </a:rPr>
              <a:t> ist </a:t>
            </a:r>
            <a:r>
              <a:rPr lang="de-DE" altLang="zh-CN" sz="2000" dirty="0">
                <a:solidFill>
                  <a:schemeClr val="tx1"/>
                </a:solidFill>
                <a:latin typeface="Arial"/>
                <a:cs typeface="Arial"/>
              </a:rPr>
              <a:t>die Häufigkeit, mit der die beiden Wörter im Fenster auftreten. (Reihenfolge egal)</a:t>
            </a:r>
            <a:endParaRPr kumimoji="1" lang="de-DE" altLang="zh-CN" sz="20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kumimoji="1" lang="de-DE" altLang="zh-CN" sz="2000" i="1" dirty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lvl="1"/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 f(x, 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) = f(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, x)</a:t>
            </a:r>
          </a:p>
          <a:p>
            <a:pPr marL="457200" lvl="1" indent="0">
              <a:buNone/>
            </a:pPr>
            <a:r>
              <a:rPr kumimoji="1" lang="de-DE" altLang="zh-CN" sz="200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kumimoji="1" lang="de-DE" altLang="zh-CN" sz="1600" dirty="0" err="1">
                <a:solidFill>
                  <a:schemeClr val="tx1"/>
                </a:solidFill>
                <a:latin typeface="Arial"/>
                <a:cs typeface="Arial"/>
              </a:rPr>
              <a:t>Bsp</a:t>
            </a:r>
            <a:r>
              <a:rPr kumimoji="1" lang="de-DE" altLang="zh-CN" sz="1600" dirty="0">
                <a:solidFill>
                  <a:schemeClr val="tx1"/>
                </a:solidFill>
                <a:latin typeface="Arial"/>
                <a:cs typeface="Arial"/>
              </a:rPr>
              <a:t>.:“but </a:t>
            </a:r>
            <a:r>
              <a:rPr kumimoji="1" lang="de-DE" altLang="zh-CN" sz="160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kumimoji="1" lang="de-DE" altLang="zh-CN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solidFill>
                  <a:schemeClr val="tx1"/>
                </a:solidFill>
                <a:latin typeface="Arial"/>
                <a:cs typeface="Arial"/>
              </a:rPr>
              <a:t>bread</a:t>
            </a:r>
            <a:r>
              <a:rPr kumimoji="1" lang="de-DE" altLang="zh-CN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kumimoji="1" lang="de-DE" altLang="zh-CN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solidFill>
                  <a:schemeClr val="tx1"/>
                </a:solidFill>
                <a:latin typeface="Arial"/>
                <a:cs typeface="Arial"/>
              </a:rPr>
              <a:t>butter</a:t>
            </a:r>
            <a:r>
              <a:rPr kumimoji="1" lang="de-DE" altLang="zh-CN" sz="1600" dirty="0">
                <a:solidFill>
                  <a:schemeClr val="tx1"/>
                </a:solidFill>
                <a:latin typeface="Arial"/>
                <a:cs typeface="Arial"/>
              </a:rPr>
              <a:t> “</a:t>
            </a:r>
          </a:p>
          <a:p>
            <a:pPr marL="457200" lvl="1" indent="0">
              <a:buNone/>
            </a:pPr>
            <a:r>
              <a:rPr kumimoji="1" lang="de-DE" altLang="zh-CN" sz="1600" i="1" dirty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r>
              <a:rPr kumimoji="1" lang="de-DE" altLang="zh-CN" sz="1600" dirty="0">
                <a:solidFill>
                  <a:schemeClr val="tx1"/>
                </a:solidFill>
                <a:latin typeface="Arial"/>
                <a:cs typeface="Arial"/>
              </a:rPr>
              <a:t>-&gt; </a:t>
            </a:r>
            <a:r>
              <a:rPr kumimoji="1" lang="de-DE" altLang="zh-CN" sz="1600" i="1" dirty="0">
                <a:solidFill>
                  <a:schemeClr val="tx1"/>
                </a:solidFill>
                <a:latin typeface="Athelas Regular"/>
                <a:cs typeface="Athelas Regular"/>
              </a:rPr>
              <a:t>f(</a:t>
            </a:r>
            <a:r>
              <a:rPr kumimoji="1" lang="de-DE" altLang="zh-CN" sz="16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bread</a:t>
            </a:r>
            <a:r>
              <a:rPr kumimoji="1" lang="de-DE" altLang="zh-CN" sz="1600" i="1" dirty="0">
                <a:solidFill>
                  <a:schemeClr val="tx1"/>
                </a:solidFill>
                <a:latin typeface="Athelas Regular"/>
                <a:cs typeface="Athelas Regular"/>
              </a:rPr>
              <a:t>, </a:t>
            </a:r>
            <a:r>
              <a:rPr kumimoji="1" lang="de-DE" altLang="zh-CN" sz="16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butter</a:t>
            </a:r>
            <a:r>
              <a:rPr kumimoji="1" lang="de-DE" altLang="zh-CN" sz="1600" i="1" dirty="0">
                <a:solidFill>
                  <a:schemeClr val="tx1"/>
                </a:solidFill>
                <a:latin typeface="Athelas Regular"/>
                <a:cs typeface="Athelas Regular"/>
              </a:rPr>
              <a:t>) = f(</a:t>
            </a:r>
            <a:r>
              <a:rPr kumimoji="1" lang="de-DE" altLang="zh-CN" sz="16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butter</a:t>
            </a:r>
            <a:r>
              <a:rPr kumimoji="1" lang="de-DE" altLang="zh-CN" sz="1600" i="1" dirty="0">
                <a:solidFill>
                  <a:schemeClr val="tx1"/>
                </a:solidFill>
                <a:latin typeface="Athelas Regular"/>
                <a:cs typeface="Athelas Regular"/>
              </a:rPr>
              <a:t>, </a:t>
            </a:r>
            <a:r>
              <a:rPr kumimoji="1" lang="de-DE" altLang="zh-CN" sz="16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bread</a:t>
            </a:r>
            <a:r>
              <a:rPr kumimoji="1" lang="de-DE" altLang="zh-CN" sz="1600" i="1" dirty="0">
                <a:solidFill>
                  <a:schemeClr val="tx1"/>
                </a:solidFill>
                <a:latin typeface="Athelas Regular"/>
                <a:cs typeface="Athelas Regular"/>
              </a:rPr>
              <a:t>) </a:t>
            </a:r>
            <a:r>
              <a:rPr kumimoji="1" lang="de-DE" altLang="zh-CN" sz="1600" dirty="0">
                <a:solidFill>
                  <a:schemeClr val="tx1"/>
                </a:solidFill>
                <a:latin typeface="Athelas Regular"/>
                <a:cs typeface="Athelas Regular"/>
              </a:rPr>
              <a:t>= 1</a:t>
            </a:r>
            <a:endParaRPr kumimoji="1" lang="de-DE" altLang="zh-CN" sz="1600" i="1" dirty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marL="457200" lvl="1" indent="0">
              <a:buNone/>
            </a:pP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        -&gt; P(x, 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) =  P(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, x) </a:t>
            </a:r>
            <a:r>
              <a:rPr kumimoji="1" lang="de-DE" altLang="zh-CN" sz="2000" dirty="0">
                <a:solidFill>
                  <a:schemeClr val="tx1"/>
                </a:solidFill>
                <a:latin typeface="Arial"/>
                <a:cs typeface="Arial"/>
              </a:rPr>
              <a:t>-&gt; 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I(x, 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) = I(</a:t>
            </a:r>
            <a:r>
              <a:rPr kumimoji="1" lang="de-DE" altLang="zh-CN" sz="2000" i="1" dirty="0" err="1">
                <a:solidFill>
                  <a:schemeClr val="tx1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, x)</a:t>
            </a:r>
          </a:p>
          <a:p>
            <a:pPr marL="457200" lvl="1" indent="0">
              <a:buNone/>
            </a:pPr>
            <a:r>
              <a:rPr kumimoji="1" lang="de-DE" altLang="zh-CN" sz="2000" i="1" dirty="0">
                <a:solidFill>
                  <a:schemeClr val="tx1"/>
                </a:solidFill>
                <a:latin typeface="Athelas Regular"/>
                <a:cs typeface="Athelas Regular"/>
              </a:rPr>
              <a:t>                 </a:t>
            </a:r>
            <a:r>
              <a:rPr kumimoji="1" lang="de-DE" altLang="zh-CN" sz="2000" dirty="0">
                <a:solidFill>
                  <a:schemeClr val="tx1"/>
                </a:solidFill>
                <a:latin typeface="Arial"/>
                <a:cs typeface="Arial"/>
              </a:rPr>
              <a:t>-&gt; symmetrisch</a:t>
            </a:r>
          </a:p>
          <a:p>
            <a:pPr marL="457200" lvl="1" indent="0">
              <a:buNone/>
            </a:pPr>
            <a:endParaRPr kumimoji="1" lang="de-DE" altLang="zh-CN" dirty="0">
              <a:latin typeface="Athelas Regular"/>
              <a:cs typeface="Athelas Regular"/>
            </a:endParaRPr>
          </a:p>
          <a:p>
            <a:pPr lvl="1"/>
            <a:endParaRPr kumimoji="1" lang="de-DE" altLang="zh-CN" sz="2000" dirty="0">
              <a:latin typeface="Arial"/>
              <a:cs typeface="Arial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599" y="508000"/>
            <a:ext cx="5416897" cy="549188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zh-CN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altLang="zh-CN" sz="2400" b="1" i="1" dirty="0" err="1">
                <a:solidFill>
                  <a:srgbClr val="C0504D"/>
                </a:solidFill>
                <a:latin typeface="Arial"/>
                <a:cs typeface="Arial"/>
              </a:rPr>
              <a:t>Association</a:t>
            </a:r>
            <a:r>
              <a:rPr lang="de-DE" altLang="zh-CN" sz="2400" b="1" i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de-DE" altLang="zh-CN" sz="2400" b="1" i="1" dirty="0" err="1">
                <a:solidFill>
                  <a:srgbClr val="C0504D"/>
                </a:solidFill>
                <a:latin typeface="Arial"/>
                <a:cs typeface="Arial"/>
              </a:rPr>
              <a:t>ratio</a:t>
            </a:r>
            <a:r>
              <a:rPr lang="de-DE" altLang="zh-CN" sz="2400" b="1" i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de-DE" altLang="zh-CN" sz="2400" b="1" i="1" dirty="0">
                <a:solidFill>
                  <a:srgbClr val="C0504D"/>
                </a:solidFill>
                <a:latin typeface="Athelas Regular"/>
                <a:cs typeface="Athelas Regular"/>
              </a:rPr>
              <a:t>f(x, </a:t>
            </a:r>
            <a:r>
              <a:rPr lang="de-DE" altLang="zh-CN" sz="2400" b="1" i="1" dirty="0" err="1">
                <a:solidFill>
                  <a:srgbClr val="C0504D"/>
                </a:solidFill>
                <a:latin typeface="Athelas Regular"/>
                <a:cs typeface="Athelas Regular"/>
              </a:rPr>
              <a:t>y</a:t>
            </a:r>
            <a:r>
              <a:rPr lang="de-DE" altLang="zh-CN" sz="2400" b="1" i="1" dirty="0">
                <a:solidFill>
                  <a:srgbClr val="C0504D"/>
                </a:solidFill>
                <a:latin typeface="Athelas Regular"/>
                <a:cs typeface="Athelas Regular"/>
              </a:rPr>
              <a:t>)</a:t>
            </a:r>
          </a:p>
          <a:p>
            <a:pPr lvl="1"/>
            <a:r>
              <a:rPr kumimoji="1" lang="de-DE" altLang="zh-CN" sz="2000" i="1" dirty="0">
                <a:solidFill>
                  <a:srgbClr val="2D2E2D"/>
                </a:solidFill>
                <a:latin typeface="Athelas Regular"/>
                <a:cs typeface="Athelas Regular"/>
              </a:rPr>
              <a:t>f(x, </a:t>
            </a:r>
            <a:r>
              <a:rPr kumimoji="1" lang="de-DE" altLang="zh-CN" sz="2000" i="1" dirty="0" err="1">
                <a:solidFill>
                  <a:srgbClr val="2D2E2D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rgbClr val="2D2E2D"/>
                </a:solidFill>
                <a:latin typeface="Athelas Regular"/>
                <a:cs typeface="Athelas Regular"/>
              </a:rPr>
              <a:t>) </a:t>
            </a:r>
            <a:r>
              <a:rPr lang="de-DE" altLang="zh-CN" sz="2000" dirty="0">
                <a:solidFill>
                  <a:srgbClr val="2D2E2D"/>
                </a:solidFill>
              </a:rPr>
              <a:t> </a:t>
            </a:r>
            <a:r>
              <a:rPr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ist die Häufigkeit, mit der das Wort x </a:t>
            </a:r>
            <a:r>
              <a:rPr lang="de-DE" altLang="zh-CN" sz="2000" b="1" dirty="0">
                <a:solidFill>
                  <a:srgbClr val="2D2E2D"/>
                </a:solidFill>
                <a:latin typeface="Arial"/>
                <a:cs typeface="Arial"/>
              </a:rPr>
              <a:t>vor</a:t>
            </a:r>
            <a:r>
              <a:rPr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 </a:t>
            </a:r>
            <a:r>
              <a:rPr lang="de-DE" altLang="zh-CN" sz="2000" dirty="0" err="1">
                <a:solidFill>
                  <a:srgbClr val="2D2E2D"/>
                </a:solidFill>
                <a:latin typeface="Arial"/>
                <a:cs typeface="Arial"/>
              </a:rPr>
              <a:t>y</a:t>
            </a:r>
            <a:r>
              <a:rPr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 im Fenster erscheint.</a:t>
            </a:r>
            <a:endParaRPr kumimoji="1" lang="de-DE" altLang="zh-CN" sz="2000" i="1" dirty="0">
              <a:solidFill>
                <a:srgbClr val="2D2E2D"/>
              </a:solidFill>
              <a:latin typeface="Athelas Regular"/>
              <a:cs typeface="Athelas Regular"/>
            </a:endParaRPr>
          </a:p>
          <a:p>
            <a:pPr lvl="1"/>
            <a:endParaRPr kumimoji="1" lang="de-DE" altLang="zh-CN" sz="2000" i="1" dirty="0">
              <a:solidFill>
                <a:srgbClr val="2D2E2D"/>
              </a:solidFill>
              <a:latin typeface="Athelas Regular"/>
              <a:cs typeface="Athelas Regular"/>
            </a:endParaRPr>
          </a:p>
          <a:p>
            <a:pPr lvl="1"/>
            <a:r>
              <a:rPr kumimoji="1" lang="de-DE" altLang="zh-CN" sz="2000" i="1" dirty="0">
                <a:solidFill>
                  <a:srgbClr val="800000"/>
                </a:solidFill>
                <a:latin typeface="Athelas Regular"/>
                <a:cs typeface="Athelas Regular"/>
              </a:rPr>
              <a:t> f(x, </a:t>
            </a:r>
            <a:r>
              <a:rPr kumimoji="1" lang="de-DE" altLang="zh-CN" sz="2000" i="1" dirty="0" err="1">
                <a:solidFill>
                  <a:srgbClr val="800000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rgbClr val="800000"/>
                </a:solidFill>
                <a:latin typeface="Athelas Regular"/>
                <a:cs typeface="Athelas Regular"/>
              </a:rPr>
              <a:t>) ≠ f(</a:t>
            </a:r>
            <a:r>
              <a:rPr kumimoji="1" lang="de-DE" altLang="zh-CN" sz="2000" i="1" dirty="0" err="1">
                <a:solidFill>
                  <a:srgbClr val="800000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rgbClr val="800000"/>
                </a:solidFill>
                <a:latin typeface="Athelas Regular"/>
                <a:cs typeface="Athelas Regular"/>
              </a:rPr>
              <a:t>, x)</a:t>
            </a:r>
          </a:p>
          <a:p>
            <a:pPr marL="457200" lvl="1" indent="0">
              <a:buNone/>
            </a:pPr>
            <a:r>
              <a:rPr kumimoji="1"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     </a:t>
            </a:r>
            <a:r>
              <a:rPr kumimoji="1" lang="de-DE" altLang="zh-CN" sz="1600" dirty="0">
                <a:solidFill>
                  <a:srgbClr val="2D2E2D"/>
                </a:solidFill>
                <a:latin typeface="Arial"/>
                <a:cs typeface="Arial"/>
              </a:rPr>
              <a:t>Bsp.:“but </a:t>
            </a:r>
            <a:r>
              <a:rPr kumimoji="1" lang="de-DE" altLang="zh-CN" sz="1600" dirty="0" err="1">
                <a:solidFill>
                  <a:srgbClr val="2D2E2D"/>
                </a:solidFill>
                <a:latin typeface="Arial"/>
                <a:cs typeface="Arial"/>
              </a:rPr>
              <a:t>the</a:t>
            </a:r>
            <a:r>
              <a:rPr kumimoji="1" lang="de-DE" altLang="zh-CN" sz="1600" dirty="0">
                <a:solidFill>
                  <a:srgbClr val="2D2E2D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solidFill>
                  <a:srgbClr val="2D2E2D"/>
                </a:solidFill>
                <a:latin typeface="Arial"/>
                <a:cs typeface="Arial"/>
              </a:rPr>
              <a:t>bread</a:t>
            </a:r>
            <a:r>
              <a:rPr kumimoji="1" lang="de-DE" altLang="zh-CN" sz="1600" dirty="0">
                <a:solidFill>
                  <a:srgbClr val="2D2E2D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solidFill>
                  <a:srgbClr val="2D2E2D"/>
                </a:solidFill>
                <a:latin typeface="Arial"/>
                <a:cs typeface="Arial"/>
              </a:rPr>
              <a:t>and</a:t>
            </a:r>
            <a:r>
              <a:rPr kumimoji="1" lang="de-DE" altLang="zh-CN" sz="1600" dirty="0">
                <a:solidFill>
                  <a:srgbClr val="2D2E2D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solidFill>
                  <a:srgbClr val="2D2E2D"/>
                </a:solidFill>
                <a:latin typeface="Arial"/>
                <a:cs typeface="Arial"/>
              </a:rPr>
              <a:t>butter</a:t>
            </a:r>
            <a:r>
              <a:rPr kumimoji="1" lang="de-DE" altLang="zh-CN" sz="1600" dirty="0">
                <a:solidFill>
                  <a:srgbClr val="2D2E2D"/>
                </a:solidFill>
                <a:latin typeface="Arial"/>
                <a:cs typeface="Arial"/>
              </a:rPr>
              <a:t>“</a:t>
            </a:r>
          </a:p>
          <a:p>
            <a:pPr marL="457200" lvl="1" indent="0">
              <a:buNone/>
            </a:pPr>
            <a:r>
              <a:rPr kumimoji="1" lang="de-DE" altLang="zh-CN" sz="1600" dirty="0">
                <a:solidFill>
                  <a:srgbClr val="2D2E2D"/>
                </a:solidFill>
                <a:latin typeface="Arial"/>
                <a:cs typeface="Arial"/>
              </a:rPr>
              <a:t>        -&gt; </a:t>
            </a:r>
            <a:r>
              <a:rPr kumimoji="1" lang="de-DE" altLang="zh-CN" sz="1600" i="1" dirty="0">
                <a:solidFill>
                  <a:srgbClr val="2D2E2D"/>
                </a:solidFill>
                <a:latin typeface="Athelas Regular"/>
                <a:cs typeface="Athelas Regular"/>
              </a:rPr>
              <a:t>f(</a:t>
            </a:r>
            <a:r>
              <a:rPr kumimoji="1" lang="de-DE" altLang="zh-CN" sz="1600" i="1" dirty="0" err="1">
                <a:solidFill>
                  <a:srgbClr val="2D2E2D"/>
                </a:solidFill>
                <a:latin typeface="Athelas Regular"/>
                <a:cs typeface="Athelas Regular"/>
              </a:rPr>
              <a:t>bread</a:t>
            </a:r>
            <a:r>
              <a:rPr kumimoji="1" lang="de-DE" altLang="zh-CN" sz="1600" i="1" dirty="0">
                <a:solidFill>
                  <a:srgbClr val="2D2E2D"/>
                </a:solidFill>
                <a:latin typeface="Athelas Regular"/>
                <a:cs typeface="Athelas Regular"/>
              </a:rPr>
              <a:t>, </a:t>
            </a:r>
            <a:r>
              <a:rPr kumimoji="1" lang="de-DE" altLang="zh-CN" sz="1600" i="1" dirty="0" err="1">
                <a:solidFill>
                  <a:srgbClr val="2D2E2D"/>
                </a:solidFill>
                <a:latin typeface="Athelas Regular"/>
                <a:cs typeface="Athelas Regular"/>
              </a:rPr>
              <a:t>butter</a:t>
            </a:r>
            <a:r>
              <a:rPr kumimoji="1" lang="de-DE" altLang="zh-CN" sz="1600" i="1" dirty="0">
                <a:solidFill>
                  <a:srgbClr val="2D2E2D"/>
                </a:solidFill>
                <a:latin typeface="Athelas Regular"/>
                <a:cs typeface="Athelas Regular"/>
              </a:rPr>
              <a:t>) = 1 ≠  f(</a:t>
            </a:r>
            <a:r>
              <a:rPr kumimoji="1" lang="de-DE" altLang="zh-CN" sz="1600" i="1" dirty="0" err="1">
                <a:solidFill>
                  <a:srgbClr val="2D2E2D"/>
                </a:solidFill>
                <a:latin typeface="Athelas Regular"/>
                <a:cs typeface="Athelas Regular"/>
              </a:rPr>
              <a:t>butter</a:t>
            </a:r>
            <a:r>
              <a:rPr kumimoji="1" lang="de-DE" altLang="zh-CN" sz="1600" i="1" dirty="0">
                <a:solidFill>
                  <a:srgbClr val="2D2E2D"/>
                </a:solidFill>
                <a:latin typeface="Athelas Regular"/>
                <a:cs typeface="Athelas Regular"/>
              </a:rPr>
              <a:t>, </a:t>
            </a:r>
            <a:r>
              <a:rPr kumimoji="1" lang="de-DE" altLang="zh-CN" sz="1600" i="1" dirty="0" err="1">
                <a:solidFill>
                  <a:srgbClr val="2D2E2D"/>
                </a:solidFill>
                <a:latin typeface="Athelas Regular"/>
                <a:cs typeface="Athelas Regular"/>
              </a:rPr>
              <a:t>bread</a:t>
            </a:r>
            <a:r>
              <a:rPr kumimoji="1" lang="de-DE" altLang="zh-CN" sz="1600" i="1" dirty="0">
                <a:solidFill>
                  <a:srgbClr val="2D2E2D"/>
                </a:solidFill>
                <a:latin typeface="Athelas Regular"/>
                <a:cs typeface="Athelas Regular"/>
              </a:rPr>
              <a:t>) </a:t>
            </a:r>
            <a:r>
              <a:rPr kumimoji="1" lang="de-DE" altLang="zh-CN" sz="1600" dirty="0">
                <a:solidFill>
                  <a:srgbClr val="2D2E2D"/>
                </a:solidFill>
                <a:latin typeface="Athelas Regular"/>
                <a:cs typeface="Athelas Regular"/>
              </a:rPr>
              <a:t>= 0</a:t>
            </a:r>
            <a:endParaRPr kumimoji="1" lang="de-DE" altLang="zh-CN" sz="1600" i="1" dirty="0">
              <a:solidFill>
                <a:srgbClr val="2D2E2D"/>
              </a:solidFill>
              <a:latin typeface="Athelas Regular"/>
              <a:cs typeface="Athelas Regular"/>
            </a:endParaRPr>
          </a:p>
          <a:p>
            <a:pPr marL="457200" lvl="1" indent="0">
              <a:buNone/>
            </a:pPr>
            <a:r>
              <a:rPr kumimoji="1"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         </a:t>
            </a:r>
          </a:p>
          <a:p>
            <a:pPr marL="457200" lvl="1" indent="0">
              <a:buNone/>
            </a:pPr>
            <a:r>
              <a:rPr kumimoji="1"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           -&gt; nicht symmetrisch</a:t>
            </a:r>
          </a:p>
          <a:p>
            <a:pPr marL="457200" lvl="1" indent="0">
              <a:buNone/>
            </a:pPr>
            <a:endParaRPr kumimoji="1" lang="de-DE" altLang="zh-CN" sz="2000" dirty="0">
              <a:solidFill>
                <a:srgbClr val="2D2E2D"/>
              </a:solidFill>
              <a:latin typeface="Arial"/>
              <a:cs typeface="Arial"/>
            </a:endParaRPr>
          </a:p>
          <a:p>
            <a:pPr marL="274320" lvl="1" indent="0">
              <a:buNone/>
            </a:pPr>
            <a:endParaRPr kumimoji="1" lang="de-DE" altLang="zh-CN" sz="2000" dirty="0">
              <a:solidFill>
                <a:srgbClr val="2D2E2D"/>
              </a:solidFill>
            </a:endParaRPr>
          </a:p>
          <a:p>
            <a:pPr lvl="1"/>
            <a:r>
              <a:rPr kumimoji="1"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Ignoriere Wortpaare mit </a:t>
            </a:r>
          </a:p>
          <a:p>
            <a:pPr marL="457200" lvl="1" indent="0">
              <a:buNone/>
            </a:pPr>
            <a:r>
              <a:rPr kumimoji="1"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     </a:t>
            </a:r>
            <a:r>
              <a:rPr kumimoji="1" lang="de-DE" altLang="zh-CN" sz="2000" i="1" dirty="0">
                <a:solidFill>
                  <a:srgbClr val="2D2E2D"/>
                </a:solidFill>
                <a:latin typeface="Athelas Regular"/>
                <a:cs typeface="Athelas Regular"/>
              </a:rPr>
              <a:t>f(x, </a:t>
            </a:r>
            <a:r>
              <a:rPr kumimoji="1" lang="de-DE" altLang="zh-CN" sz="2000" i="1" dirty="0" err="1">
                <a:solidFill>
                  <a:srgbClr val="2D2E2D"/>
                </a:solidFill>
                <a:latin typeface="Athelas Regular"/>
                <a:cs typeface="Athelas Regular"/>
              </a:rPr>
              <a:t>y</a:t>
            </a:r>
            <a:r>
              <a:rPr kumimoji="1" lang="de-DE" altLang="zh-CN" sz="2000" i="1" dirty="0">
                <a:solidFill>
                  <a:srgbClr val="2D2E2D"/>
                </a:solidFill>
                <a:latin typeface="Athelas Regular"/>
                <a:cs typeface="Athelas Regular"/>
              </a:rPr>
              <a:t>) </a:t>
            </a:r>
            <a:r>
              <a:rPr kumimoji="1" lang="de-DE" altLang="zh-CN" sz="2000" dirty="0">
                <a:solidFill>
                  <a:srgbClr val="2D2E2D"/>
                </a:solidFill>
                <a:latin typeface="Arial"/>
                <a:cs typeface="Arial"/>
              </a:rPr>
              <a:t>&lt; 5</a:t>
            </a:r>
            <a:endParaRPr kumimoji="1" lang="zh-CN" altLang="en-US" sz="2000" dirty="0">
              <a:solidFill>
                <a:srgbClr val="2D2E2D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2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4638" y="5000094"/>
            <a:ext cx="5693364" cy="10877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zh-CN" sz="2000" dirty="0" err="1">
                <a:latin typeface="Arial"/>
                <a:cs typeface="Arial"/>
              </a:rPr>
              <a:t>Eine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Vielzahl</a:t>
            </a:r>
            <a:r>
              <a:rPr kumimoji="1" lang="en-US" altLang="zh-CN" sz="2000" dirty="0">
                <a:latin typeface="Arial"/>
                <a:cs typeface="Arial"/>
              </a:rPr>
              <a:t> von Bias, die von </a:t>
            </a:r>
            <a:r>
              <a:rPr kumimoji="1" lang="en-US" altLang="zh-CN" sz="2000" b="1" dirty="0" err="1">
                <a:solidFill>
                  <a:srgbClr val="FEC219"/>
                </a:solidFill>
                <a:latin typeface="Arial"/>
                <a:cs typeface="Arial"/>
              </a:rPr>
              <a:t>Sexismus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bis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zur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b="1" dirty="0">
                <a:solidFill>
                  <a:srgbClr val="3366FF"/>
                </a:solidFill>
                <a:latin typeface="Arial"/>
                <a:cs typeface="Arial"/>
              </a:rPr>
              <a:t>Syntax</a:t>
            </a:r>
            <a:r>
              <a:rPr kumimoji="1" lang="en-US" altLang="zh-CN" sz="2000" dirty="0">
                <a:latin typeface="Arial"/>
                <a:cs typeface="Arial"/>
              </a:rPr>
              <a:t> </a:t>
            </a:r>
            <a:r>
              <a:rPr kumimoji="1" lang="en-US" altLang="zh-CN" sz="2000" dirty="0" err="1">
                <a:latin typeface="Arial"/>
                <a:cs typeface="Arial"/>
              </a:rPr>
              <a:t>reichen</a:t>
            </a:r>
            <a:r>
              <a:rPr kumimoji="1" lang="en-US" altLang="zh-CN" sz="2000" dirty="0">
                <a:latin typeface="Arial"/>
                <a:cs typeface="Arial"/>
              </a:rPr>
              <a:t>.</a:t>
            </a:r>
            <a:endParaRPr kumimoji="1" lang="de-DE" altLang="zh-CN" sz="2000" dirty="0">
              <a:latin typeface="Arial"/>
              <a:cs typeface="Arial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72029"/>
          </a:xfrm>
        </p:spPr>
        <p:txBody>
          <a:bodyPr>
            <a:normAutofit/>
          </a:bodyPr>
          <a:lstStyle/>
          <a:p>
            <a:r>
              <a:rPr kumimoji="1" lang="de-DE" altLang="zh-CN" sz="3200" dirty="0" err="1">
                <a:latin typeface="Arial"/>
                <a:cs typeface="Arial"/>
              </a:rPr>
              <a:t>Asymmetry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pic>
        <p:nvPicPr>
          <p:cNvPr id="7" name="图片 6" descr="Bildschirmfoto 2019-11-02 um 19.1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52" y="1468332"/>
            <a:ext cx="6920841" cy="3194612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22</a:t>
            </a:fld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4246735" y="4682786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21886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2223" y="1918057"/>
            <a:ext cx="5631455" cy="3697318"/>
          </a:xfrm>
        </p:spPr>
        <p:txBody>
          <a:bodyPr>
            <a:noAutofit/>
          </a:bodyPr>
          <a:lstStyle/>
          <a:p>
            <a:r>
              <a:rPr kumimoji="1" lang="de-DE" altLang="zh-CN" dirty="0">
                <a:latin typeface="Arial"/>
                <a:cs typeface="Arial"/>
              </a:rPr>
              <a:t>Große </a:t>
            </a:r>
            <a:r>
              <a:rPr kumimoji="1" lang="de-DE" altLang="zh-CN" i="1" dirty="0">
                <a:latin typeface="Athelas Italic"/>
                <a:cs typeface="Athelas Italic"/>
              </a:rPr>
              <a:t>I(x, </a:t>
            </a:r>
            <a:r>
              <a:rPr kumimoji="1" lang="de-DE" altLang="zh-CN" i="1" dirty="0" err="1">
                <a:latin typeface="Athelas Italic"/>
                <a:cs typeface="Athelas Italic"/>
              </a:rPr>
              <a:t>y</a:t>
            </a:r>
            <a:r>
              <a:rPr kumimoji="1" lang="de-DE" altLang="zh-CN" i="1" dirty="0">
                <a:latin typeface="Athelas Italic"/>
                <a:cs typeface="Athelas Italic"/>
              </a:rPr>
              <a:t>) </a:t>
            </a:r>
            <a:r>
              <a:rPr kumimoji="1" lang="de-DE" altLang="zh-CN" dirty="0">
                <a:latin typeface="Arial"/>
                <a:cs typeface="Arial"/>
              </a:rPr>
              <a:t>-&gt; glaubwürdige </a:t>
            </a:r>
            <a:r>
              <a:rPr kumimoji="1" lang="de-DE" altLang="zh-CN" i="1" dirty="0">
                <a:latin typeface="Athelas Italic"/>
                <a:cs typeface="Athelas Italic"/>
              </a:rPr>
              <a:t>f(x, </a:t>
            </a:r>
            <a:r>
              <a:rPr kumimoji="1" lang="de-DE" altLang="zh-CN" i="1" dirty="0" err="1">
                <a:latin typeface="Athelas Italic"/>
                <a:cs typeface="Athelas Italic"/>
              </a:rPr>
              <a:t>y</a:t>
            </a:r>
            <a:r>
              <a:rPr kumimoji="1" lang="de-DE" altLang="zh-CN" i="1" dirty="0">
                <a:latin typeface="Athelas Italic"/>
                <a:cs typeface="Athelas Italic"/>
              </a:rPr>
              <a:t>)</a:t>
            </a:r>
          </a:p>
          <a:p>
            <a:pPr marL="0" indent="0">
              <a:buNone/>
            </a:pPr>
            <a:endParaRPr kumimoji="1" lang="de-DE" altLang="zh-CN" dirty="0">
              <a:latin typeface="Arial"/>
              <a:cs typeface="Arial"/>
            </a:endParaRPr>
          </a:p>
          <a:p>
            <a:r>
              <a:rPr kumimoji="1" lang="de-DE" altLang="zh-CN" i="1" dirty="0">
                <a:latin typeface="Athelas Italic"/>
                <a:cs typeface="Athelas Italic"/>
              </a:rPr>
              <a:t>I(x, </a:t>
            </a:r>
            <a:r>
              <a:rPr kumimoji="1" lang="de-DE" altLang="zh-CN" i="1" dirty="0" err="1">
                <a:latin typeface="Athelas Italic"/>
                <a:cs typeface="Athelas Italic"/>
              </a:rPr>
              <a:t>y</a:t>
            </a:r>
            <a:r>
              <a:rPr kumimoji="1" lang="de-DE" altLang="zh-CN" i="1" dirty="0">
                <a:latin typeface="Athelas Italic"/>
                <a:cs typeface="Athelas Italic"/>
              </a:rPr>
              <a:t>) </a:t>
            </a:r>
            <a:r>
              <a:rPr kumimoji="1" lang="de-DE" altLang="zh-CN" dirty="0">
                <a:latin typeface="Arial"/>
                <a:cs typeface="Arial"/>
              </a:rPr>
              <a:t>≈ 0 </a:t>
            </a:r>
            <a:r>
              <a:rPr kumimoji="1" lang="mr-IN" altLang="zh-CN" dirty="0">
                <a:latin typeface="Arial"/>
                <a:cs typeface="Arial"/>
              </a:rPr>
              <a:t>–</a:t>
            </a:r>
            <a:r>
              <a:rPr kumimoji="1" lang="de-DE" altLang="zh-CN" dirty="0">
                <a:latin typeface="Arial"/>
                <a:cs typeface="Arial"/>
              </a:rPr>
              <a:t>&gt; wenig interessant</a:t>
            </a:r>
          </a:p>
          <a:p>
            <a:endParaRPr kumimoji="1" lang="de-DE" altLang="zh-CN" dirty="0">
              <a:latin typeface="Arial"/>
              <a:cs typeface="Arial"/>
            </a:endParaRPr>
          </a:p>
          <a:p>
            <a:r>
              <a:rPr kumimoji="1" lang="de-DE" altLang="zh-CN" dirty="0" err="1">
                <a:latin typeface="Arial"/>
                <a:cs typeface="Arial"/>
              </a:rPr>
              <a:t>If</a:t>
            </a:r>
            <a:r>
              <a:rPr kumimoji="1" lang="de-DE" altLang="zh-CN" dirty="0">
                <a:latin typeface="Arial"/>
                <a:cs typeface="Arial"/>
              </a:rPr>
              <a:t> </a:t>
            </a:r>
            <a:r>
              <a:rPr kumimoji="1" lang="de-DE" altLang="zh-CN" i="1" dirty="0">
                <a:latin typeface="Athelas Italic"/>
                <a:cs typeface="Athelas Italic"/>
              </a:rPr>
              <a:t>I(x, </a:t>
            </a:r>
            <a:r>
              <a:rPr kumimoji="1" lang="de-DE" altLang="zh-CN" i="1" dirty="0" err="1">
                <a:latin typeface="Athelas Italic"/>
                <a:cs typeface="Athelas Italic"/>
              </a:rPr>
              <a:t>y</a:t>
            </a:r>
            <a:r>
              <a:rPr kumimoji="1" lang="de-DE" altLang="zh-CN" i="1" dirty="0">
                <a:latin typeface="Athelas Italic"/>
                <a:cs typeface="Athelas Italic"/>
              </a:rPr>
              <a:t>)  </a:t>
            </a:r>
            <a:r>
              <a:rPr kumimoji="1" lang="de-DE" altLang="zh-CN" dirty="0">
                <a:latin typeface="Arial"/>
                <a:cs typeface="Arial"/>
              </a:rPr>
              <a:t>&lt; 0 -&gt; x und </a:t>
            </a:r>
            <a:r>
              <a:rPr kumimoji="1" lang="de-DE" altLang="zh-CN" dirty="0" err="1">
                <a:latin typeface="Arial"/>
                <a:cs typeface="Arial"/>
              </a:rPr>
              <a:t>y</a:t>
            </a:r>
            <a:r>
              <a:rPr kumimoji="1" lang="de-DE" altLang="zh-CN" dirty="0">
                <a:latin typeface="Arial"/>
                <a:cs typeface="Arial"/>
              </a:rPr>
              <a:t> sich in komplementärer Verteilung befinden</a:t>
            </a:r>
          </a:p>
          <a:p>
            <a:pPr lvl="1"/>
            <a:r>
              <a:rPr kumimoji="1" lang="de-DE" altLang="zh-CN" sz="1600" dirty="0">
                <a:latin typeface="Arial"/>
                <a:cs typeface="Arial"/>
              </a:rPr>
              <a:t>Es gibt nicht -&gt; unsere Korpora zu klein sind (und unsere Messtechniken zu grob sind).</a:t>
            </a:r>
          </a:p>
          <a:p>
            <a:pPr lvl="1"/>
            <a:endParaRPr kumimoji="1" lang="de-DE" altLang="zh-CN" sz="1600" dirty="0">
              <a:latin typeface="Arial"/>
              <a:cs typeface="Arial"/>
            </a:endParaRPr>
          </a:p>
        </p:txBody>
      </p:sp>
      <p:pic>
        <p:nvPicPr>
          <p:cNvPr id="4" name="图片 3" descr="Bildschirmfoto 2019-11-02 um 19.5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03" y="654796"/>
            <a:ext cx="5821897" cy="51193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54079" y="5739301"/>
            <a:ext cx="380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Palermo and Jenkins (1964), </a:t>
            </a:r>
          </a:p>
          <a:p>
            <a:endParaRPr kumimoji="1" lang="zh-CN" altLang="en-US" sz="1400" i="1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9895"/>
          </a:xfrm>
        </p:spPr>
        <p:txBody>
          <a:bodyPr>
            <a:normAutofit/>
          </a:bodyPr>
          <a:lstStyle/>
          <a:p>
            <a:r>
              <a:rPr kumimoji="1" lang="de-DE" altLang="zh-CN" sz="3200" dirty="0" err="1">
                <a:latin typeface="Arial"/>
                <a:cs typeface="Arial"/>
              </a:rPr>
              <a:t>Lexiko</a:t>
            </a:r>
            <a:r>
              <a:rPr kumimoji="1" lang="de-DE" altLang="zh-CN" sz="3200" dirty="0">
                <a:latin typeface="Arial"/>
                <a:cs typeface="Arial"/>
              </a:rPr>
              <a:t>-syntaktische Regeln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007" y="2255897"/>
            <a:ext cx="10972800" cy="3507425"/>
          </a:xfrm>
        </p:spPr>
        <p:txBody>
          <a:bodyPr>
            <a:normAutofit/>
          </a:bodyPr>
          <a:lstStyle/>
          <a:p>
            <a:r>
              <a:rPr kumimoji="1" lang="de-DE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de-DE" altLang="zh-CN" sz="2200" i="1" dirty="0" err="1">
                <a:solidFill>
                  <a:srgbClr val="800000"/>
                </a:solidFill>
                <a:latin typeface="Arial"/>
                <a:cs typeface="Arial"/>
              </a:rPr>
              <a:t>Association</a:t>
            </a:r>
            <a:r>
              <a:rPr kumimoji="1" lang="de-DE" altLang="zh-CN" sz="2200" i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kumimoji="1" lang="de-DE" altLang="zh-CN" sz="2200" i="1" dirty="0" err="1">
                <a:solidFill>
                  <a:srgbClr val="800000"/>
                </a:solidFill>
                <a:latin typeface="Arial"/>
                <a:cs typeface="Arial"/>
              </a:rPr>
              <a:t>ratio</a:t>
            </a:r>
            <a:r>
              <a:rPr kumimoji="1" lang="de-DE" altLang="zh-CN" sz="2200" i="1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lvl="1"/>
            <a:r>
              <a:rPr kumimoji="1" lang="de-DE" altLang="zh-CN" sz="1800" dirty="0">
                <a:solidFill>
                  <a:srgbClr val="000000"/>
                </a:solidFill>
                <a:latin typeface="Arial"/>
                <a:cs typeface="Arial"/>
              </a:rPr>
              <a:t>nicht nur zu Identifizierung der semantischen Beziehungen zwischen 2 Nomen(</a:t>
            </a:r>
            <a:r>
              <a:rPr kumimoji="1" lang="de-DE" altLang="zh-CN" sz="1800" dirty="0" err="1">
                <a:solidFill>
                  <a:srgbClr val="000000"/>
                </a:solidFill>
                <a:latin typeface="Arial"/>
                <a:cs typeface="Arial"/>
              </a:rPr>
              <a:t>doctor</a:t>
            </a:r>
            <a:r>
              <a:rPr kumimoji="1" lang="de-DE" altLang="zh-CN" sz="18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kumimoji="1" lang="de-DE" altLang="zh-CN" sz="1800" dirty="0" err="1">
                <a:solidFill>
                  <a:srgbClr val="000000"/>
                </a:solidFill>
                <a:latin typeface="Arial"/>
                <a:cs typeface="Arial"/>
              </a:rPr>
              <a:t>nurse</a:t>
            </a:r>
            <a:r>
              <a:rPr kumimoji="1" lang="de-DE" altLang="zh-CN" sz="1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lvl="1"/>
            <a:endParaRPr kumimoji="1" lang="de-DE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kumimoji="1" lang="de-DE" altLang="zh-CN" sz="1800" dirty="0">
                <a:solidFill>
                  <a:srgbClr val="000000"/>
                </a:solidFill>
                <a:latin typeface="Arial"/>
                <a:cs typeface="Arial"/>
              </a:rPr>
              <a:t>auch </a:t>
            </a:r>
            <a:r>
              <a:rPr kumimoji="1" lang="de-DE" altLang="zh-CN" sz="1800" dirty="0">
                <a:latin typeface="Arial"/>
                <a:cs typeface="Arial"/>
              </a:rPr>
              <a:t>zur Suche nach </a:t>
            </a:r>
            <a:r>
              <a:rPr kumimoji="1" lang="de-DE" altLang="zh-CN" sz="1800" dirty="0" err="1">
                <a:latin typeface="Arial"/>
                <a:cs typeface="Arial"/>
              </a:rPr>
              <a:t>lexikosyntaktischen</a:t>
            </a:r>
            <a:r>
              <a:rPr kumimoji="1" lang="de-DE" altLang="zh-CN" sz="1800" dirty="0">
                <a:latin typeface="Arial"/>
                <a:cs typeface="Arial"/>
              </a:rPr>
              <a:t> Beziehungen zwischen Verben und typischen Argumenten/Adjunkten(Partikelverben)</a:t>
            </a:r>
          </a:p>
          <a:p>
            <a:endParaRPr kumimoji="1" lang="de-DE" altLang="zh-CN" sz="2200" i="1" dirty="0">
              <a:latin typeface="Arial"/>
              <a:cs typeface="Arial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0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63526"/>
            <a:ext cx="10972800" cy="614362"/>
          </a:xfrm>
        </p:spPr>
        <p:txBody>
          <a:bodyPr>
            <a:normAutofit/>
          </a:bodyPr>
          <a:lstStyle/>
          <a:p>
            <a:r>
              <a:rPr kumimoji="1" lang="de-DE" altLang="zh-CN" sz="2800" dirty="0" err="1">
                <a:latin typeface="Arial"/>
                <a:cs typeface="Arial"/>
              </a:rPr>
              <a:t>Lexiko</a:t>
            </a:r>
            <a:r>
              <a:rPr kumimoji="1" lang="de-DE" altLang="zh-CN" sz="2800" dirty="0">
                <a:latin typeface="Arial"/>
                <a:cs typeface="Arial"/>
              </a:rPr>
              <a:t>-syntaktische Regeln(Beispiel)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770" y="1126426"/>
            <a:ext cx="5061056" cy="4983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kumimoji="1" lang="de-DE" altLang="zh-CN" sz="2200" i="1" dirty="0">
                <a:latin typeface="Arial"/>
                <a:cs typeface="Arial"/>
              </a:rPr>
              <a:t>Sinclairs Argument:</a:t>
            </a:r>
            <a:r>
              <a:rPr kumimoji="1" lang="de-DE" altLang="zh-CN" sz="1600" i="1" dirty="0">
                <a:latin typeface="Arial"/>
                <a:cs typeface="Arial"/>
                <a:sym typeface="Wingdings"/>
              </a:rPr>
              <a:t>(</a:t>
            </a:r>
            <a:r>
              <a:rPr lang="en-US" altLang="zh-CN" sz="1600" i="1" dirty="0"/>
              <a:t>Sinclair 1987c, pp. 151-152) </a:t>
            </a:r>
          </a:p>
          <a:p>
            <a:endParaRPr kumimoji="1" lang="de-DE" altLang="zh-CN" sz="1600" i="1" dirty="0">
              <a:latin typeface="Arial"/>
              <a:cs typeface="Arial"/>
            </a:endParaRPr>
          </a:p>
          <a:p>
            <a:pPr lvl="1"/>
            <a:r>
              <a:rPr kumimoji="1" lang="de-DE" altLang="zh-CN" sz="1900" dirty="0">
                <a:latin typeface="Arial"/>
                <a:cs typeface="Arial"/>
              </a:rPr>
              <a:t>Partikelverb „</a:t>
            </a:r>
            <a:r>
              <a:rPr kumimoji="1" lang="de-DE" altLang="zh-CN" sz="1900" dirty="0" err="1">
                <a:latin typeface="Arial"/>
                <a:cs typeface="Arial"/>
              </a:rPr>
              <a:t>set</a:t>
            </a:r>
            <a:r>
              <a:rPr kumimoji="1" lang="de-DE" altLang="zh-CN" sz="1900" dirty="0">
                <a:latin typeface="Arial"/>
                <a:cs typeface="Arial"/>
              </a:rPr>
              <a:t>“ -&gt; </a:t>
            </a:r>
            <a:r>
              <a:rPr kumimoji="1" lang="de-DE" altLang="zh-CN" sz="1900" dirty="0" err="1">
                <a:latin typeface="Arial"/>
                <a:cs typeface="Arial"/>
              </a:rPr>
              <a:t>set</a:t>
            </a:r>
            <a:r>
              <a:rPr kumimoji="1" lang="de-DE" altLang="zh-CN" sz="1900" dirty="0">
                <a:latin typeface="Arial"/>
                <a:cs typeface="Arial"/>
              </a:rPr>
              <a:t> </a:t>
            </a:r>
            <a:r>
              <a:rPr kumimoji="1" lang="de-DE" altLang="zh-CN" sz="1900" dirty="0" err="1">
                <a:latin typeface="Arial"/>
                <a:cs typeface="Arial"/>
              </a:rPr>
              <a:t>about</a:t>
            </a:r>
            <a:r>
              <a:rPr kumimoji="1" lang="de-DE" altLang="zh-CN" sz="1900" dirty="0">
                <a:latin typeface="Arial"/>
                <a:cs typeface="Arial"/>
              </a:rPr>
              <a:t>/in/</a:t>
            </a:r>
            <a:r>
              <a:rPr kumimoji="1" lang="de-DE" altLang="zh-CN" sz="1900" dirty="0" err="1">
                <a:latin typeface="Arial"/>
                <a:cs typeface="Arial"/>
              </a:rPr>
              <a:t>up</a:t>
            </a:r>
            <a:r>
              <a:rPr kumimoji="1" lang="de-DE" altLang="zh-CN" sz="1900" dirty="0">
                <a:latin typeface="Arial"/>
                <a:cs typeface="Arial"/>
              </a:rPr>
              <a:t>/off...</a:t>
            </a:r>
          </a:p>
          <a:p>
            <a:pPr lvl="1"/>
            <a:r>
              <a:rPr kumimoji="1" lang="de-DE" altLang="zh-CN" sz="1900" dirty="0">
                <a:latin typeface="Arial"/>
                <a:cs typeface="Arial"/>
              </a:rPr>
              <a:t>„</a:t>
            </a:r>
            <a:r>
              <a:rPr kumimoji="1" lang="de-DE" altLang="zh-CN" sz="1900" dirty="0" err="1">
                <a:latin typeface="Arial"/>
                <a:cs typeface="Arial"/>
              </a:rPr>
              <a:t>set</a:t>
            </a:r>
            <a:r>
              <a:rPr kumimoji="1" lang="de-DE" altLang="zh-CN" sz="1900" dirty="0">
                <a:latin typeface="Arial"/>
                <a:cs typeface="Arial"/>
              </a:rPr>
              <a:t> off“</a:t>
            </a:r>
          </a:p>
          <a:p>
            <a:pPr marL="914400" lvl="2" indent="0">
              <a:buNone/>
            </a:pPr>
            <a:r>
              <a:rPr kumimoji="1" lang="de-DE" altLang="zh-CN" sz="1900" dirty="0">
                <a:latin typeface="Arial"/>
                <a:cs typeface="Arial"/>
              </a:rPr>
              <a:t>-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>
                <a:latin typeface="Arial"/>
                <a:cs typeface="Arial"/>
              </a:rPr>
              <a:t>(</a:t>
            </a:r>
            <a:r>
              <a:rPr kumimoji="1" lang="de-DE" altLang="zh-CN" sz="1900" i="1" dirty="0" err="1">
                <a:latin typeface="Arial"/>
                <a:cs typeface="Arial"/>
              </a:rPr>
              <a:t>set</a:t>
            </a:r>
            <a:r>
              <a:rPr kumimoji="1" lang="de-DE" altLang="zh-CN" sz="1900" i="1" dirty="0">
                <a:latin typeface="Arial"/>
                <a:cs typeface="Arial"/>
              </a:rPr>
              <a:t>) </a:t>
            </a:r>
            <a:r>
              <a:rPr kumimoji="1" lang="de-DE" altLang="zh-CN" sz="1900" dirty="0">
                <a:latin typeface="Arial"/>
                <a:cs typeface="Arial"/>
              </a:rPr>
              <a:t>= 250/100000 ≈ 250*10</a:t>
            </a:r>
            <a:r>
              <a:rPr kumimoji="1" lang="de-DE" altLang="zh-CN" sz="1900" baseline="30000" dirty="0">
                <a:latin typeface="Arial"/>
                <a:cs typeface="Arial"/>
              </a:rPr>
              <a:t>-6</a:t>
            </a:r>
            <a:endParaRPr kumimoji="1" lang="de-DE" altLang="zh-CN" sz="1900" dirty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kumimoji="1" lang="de-DE" altLang="zh-CN" sz="1900" dirty="0">
                <a:latin typeface="Arial"/>
                <a:cs typeface="Arial"/>
              </a:rPr>
              <a:t>-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>
                <a:latin typeface="Arial"/>
                <a:cs typeface="Arial"/>
              </a:rPr>
              <a:t>(off) </a:t>
            </a:r>
            <a:r>
              <a:rPr kumimoji="1" lang="de-DE" altLang="zh-CN" sz="1900" dirty="0">
                <a:latin typeface="Arial"/>
                <a:cs typeface="Arial"/>
              </a:rPr>
              <a:t>= 556/100000 ≈ 550*10</a:t>
            </a:r>
            <a:r>
              <a:rPr kumimoji="1" lang="de-DE" altLang="zh-CN" sz="1900" baseline="30000" dirty="0">
                <a:latin typeface="Arial"/>
                <a:cs typeface="Arial"/>
              </a:rPr>
              <a:t>-6</a:t>
            </a:r>
          </a:p>
          <a:p>
            <a:pPr lvl="3"/>
            <a:endParaRPr kumimoji="1" lang="de-DE" altLang="zh-CN" sz="1900" baseline="30000" dirty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kumimoji="1" lang="de-DE" altLang="zh-CN" sz="1900" dirty="0">
                <a:latin typeface="Arial"/>
                <a:cs typeface="Arial"/>
              </a:rPr>
              <a:t>-Annahme: Zufall </a:t>
            </a:r>
          </a:p>
          <a:p>
            <a:pPr marL="914400" lvl="2" indent="0">
              <a:buNone/>
            </a:pPr>
            <a:r>
              <a:rPr kumimoji="1" lang="de-DE" altLang="zh-CN" sz="1900" dirty="0">
                <a:latin typeface="Arial"/>
                <a:cs typeface="Arial"/>
              </a:rPr>
              <a:t>    -&gt;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>
                <a:latin typeface="Arial"/>
                <a:cs typeface="Arial"/>
              </a:rPr>
              <a:t>(</a:t>
            </a:r>
            <a:r>
              <a:rPr kumimoji="1" lang="de-DE" altLang="zh-CN" sz="1900" i="1" dirty="0" err="1">
                <a:latin typeface="Arial"/>
                <a:cs typeface="Arial"/>
              </a:rPr>
              <a:t>set</a:t>
            </a:r>
            <a:r>
              <a:rPr kumimoji="1" lang="de-DE" altLang="zh-CN" sz="1900" i="1" dirty="0">
                <a:latin typeface="Arial"/>
                <a:cs typeface="Arial"/>
              </a:rPr>
              <a:t>)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>
                <a:latin typeface="Arial"/>
                <a:cs typeface="Arial"/>
              </a:rPr>
              <a:t>(off) </a:t>
            </a:r>
            <a:r>
              <a:rPr kumimoji="1" lang="de-DE" altLang="zh-CN" sz="1900" dirty="0">
                <a:latin typeface="Arial"/>
                <a:cs typeface="Arial"/>
              </a:rPr>
              <a:t>≈ 1.37*10</a:t>
            </a:r>
            <a:r>
              <a:rPr kumimoji="1" lang="de-DE" altLang="zh-CN" sz="1900" baseline="30000" dirty="0">
                <a:latin typeface="Arial"/>
                <a:cs typeface="Arial"/>
              </a:rPr>
              <a:t>-7</a:t>
            </a:r>
            <a:r>
              <a:rPr kumimoji="1" lang="de-DE" altLang="zh-CN" sz="1900" dirty="0">
                <a:latin typeface="Arial"/>
                <a:cs typeface="Arial"/>
              </a:rPr>
              <a:t> </a:t>
            </a:r>
          </a:p>
          <a:p>
            <a:pPr marL="914400" lvl="2" indent="0">
              <a:buNone/>
            </a:pPr>
            <a:r>
              <a:rPr kumimoji="1" lang="de-DE" altLang="zh-CN" sz="1900" dirty="0">
                <a:latin typeface="Arial"/>
                <a:cs typeface="Arial"/>
              </a:rPr>
              <a:t>-Tatsächlich:</a:t>
            </a:r>
          </a:p>
          <a:p>
            <a:pPr marL="914400" lvl="2" indent="0">
              <a:buNone/>
            </a:pPr>
            <a:r>
              <a:rPr kumimoji="1" lang="de-DE" altLang="zh-CN" sz="1900" dirty="0">
                <a:latin typeface="Arial"/>
                <a:cs typeface="Arial"/>
              </a:rPr>
              <a:t>    -&gt;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>
                <a:latin typeface="Arial"/>
                <a:cs typeface="Arial"/>
              </a:rPr>
              <a:t>(</a:t>
            </a:r>
            <a:r>
              <a:rPr kumimoji="1" lang="de-DE" altLang="zh-CN" sz="1900" i="1" dirty="0" err="1">
                <a:latin typeface="Arial"/>
                <a:cs typeface="Arial"/>
              </a:rPr>
              <a:t>set</a:t>
            </a:r>
            <a:r>
              <a:rPr kumimoji="1" lang="de-DE" altLang="zh-CN" sz="1900" i="1" dirty="0">
                <a:latin typeface="Arial"/>
                <a:cs typeface="Arial"/>
              </a:rPr>
              <a:t>, off) </a:t>
            </a:r>
            <a:r>
              <a:rPr kumimoji="1" lang="de-DE" altLang="zh-CN" sz="1900" dirty="0">
                <a:latin typeface="Arial"/>
                <a:cs typeface="Arial"/>
              </a:rPr>
              <a:t>= </a:t>
            </a:r>
            <a:r>
              <a:rPr kumimoji="1" lang="is-IS" altLang="zh-CN" sz="1900" dirty="0">
                <a:latin typeface="Arial"/>
                <a:cs typeface="Arial"/>
              </a:rPr>
              <a:t>70 / (7,3 x 106)     </a:t>
            </a:r>
          </a:p>
          <a:p>
            <a:pPr marL="914400" lvl="2" indent="0">
              <a:buNone/>
            </a:pPr>
            <a:r>
              <a:rPr kumimoji="1" lang="is-IS" altLang="zh-CN" sz="1900" dirty="0">
                <a:latin typeface="Arial"/>
                <a:cs typeface="Arial"/>
              </a:rPr>
              <a:t>        </a:t>
            </a:r>
            <a:r>
              <a:rPr kumimoji="1" lang="is-IS" altLang="zh-CN" sz="1900" b="1" dirty="0">
                <a:latin typeface="Arial"/>
                <a:cs typeface="Arial"/>
              </a:rPr>
              <a:t>&gt;</a:t>
            </a:r>
            <a:r>
              <a:rPr kumimoji="1" lang="is-IS" altLang="zh-CN" sz="1900" dirty="0">
                <a:latin typeface="Arial"/>
                <a:cs typeface="Arial"/>
              </a:rPr>
              <a:t> </a:t>
            </a:r>
            <a:r>
              <a:rPr kumimoji="1" lang="de-DE" altLang="zh-CN" sz="1900" dirty="0">
                <a:latin typeface="Athelas Regular"/>
                <a:cs typeface="Athelas Regular"/>
              </a:rPr>
              <a:t>P</a:t>
            </a:r>
            <a:r>
              <a:rPr kumimoji="1" lang="de-DE" altLang="zh-CN" sz="1900" dirty="0">
                <a:latin typeface="Arial"/>
                <a:cs typeface="Arial"/>
              </a:rPr>
              <a:t>(</a:t>
            </a:r>
            <a:r>
              <a:rPr kumimoji="1" lang="de-DE" altLang="zh-CN" sz="1900" dirty="0" err="1">
                <a:latin typeface="Arial"/>
                <a:cs typeface="Arial"/>
              </a:rPr>
              <a:t>set</a:t>
            </a:r>
            <a:r>
              <a:rPr kumimoji="1" lang="de-DE" altLang="zh-CN" sz="1900" dirty="0">
                <a:latin typeface="Arial"/>
                <a:cs typeface="Arial"/>
              </a:rPr>
              <a:t>)</a:t>
            </a:r>
            <a:r>
              <a:rPr kumimoji="1" lang="de-DE" altLang="zh-CN" sz="1900" dirty="0">
                <a:latin typeface="Athelas Regular"/>
                <a:cs typeface="Athelas Regular"/>
              </a:rPr>
              <a:t>P</a:t>
            </a:r>
            <a:r>
              <a:rPr kumimoji="1" lang="de-DE" altLang="zh-CN" sz="1900" dirty="0">
                <a:latin typeface="Arial"/>
                <a:cs typeface="Arial"/>
              </a:rPr>
              <a:t>(off)</a:t>
            </a:r>
            <a:endParaRPr kumimoji="1" lang="is-IS" altLang="zh-CN" sz="1900" dirty="0">
              <a:latin typeface="Arial"/>
              <a:cs typeface="Arial"/>
            </a:endParaRPr>
          </a:p>
          <a:p>
            <a:pPr lvl="2">
              <a:buFontTx/>
              <a:buChar char="-"/>
            </a:pPr>
            <a:r>
              <a:rPr kumimoji="1" lang="is-IS" altLang="zh-CN" sz="1900" b="1" i="1" dirty="0">
                <a:solidFill>
                  <a:srgbClr val="008000"/>
                </a:solidFill>
                <a:latin typeface="Athelas Regular"/>
                <a:cs typeface="Athelas Regular"/>
              </a:rPr>
              <a:t>I</a:t>
            </a:r>
            <a:r>
              <a:rPr kumimoji="1" lang="is-IS" altLang="zh-CN" sz="1900" b="1" i="1" dirty="0">
                <a:solidFill>
                  <a:srgbClr val="008000"/>
                </a:solidFill>
                <a:latin typeface="Arial"/>
                <a:cs typeface="Arial"/>
              </a:rPr>
              <a:t>(set;off)</a:t>
            </a:r>
            <a:r>
              <a:rPr kumimoji="1" lang="is-IS" altLang="zh-CN" sz="1900" b="1" i="1" dirty="0">
                <a:solidFill>
                  <a:srgbClr val="008000"/>
                </a:solidFill>
                <a:latin typeface="Athelas Regular"/>
                <a:cs typeface="Athelas Regular"/>
              </a:rPr>
              <a:t> </a:t>
            </a:r>
            <a:r>
              <a:rPr kumimoji="1" lang="is-IS" altLang="zh-CN" sz="1900" b="1" dirty="0">
                <a:solidFill>
                  <a:srgbClr val="008000"/>
                </a:solidFill>
                <a:latin typeface="Arial"/>
                <a:cs typeface="Arial"/>
              </a:rPr>
              <a:t>≈ 6.1</a:t>
            </a:r>
          </a:p>
          <a:p>
            <a:pPr lvl="2">
              <a:buFontTx/>
              <a:buChar char="-"/>
            </a:pPr>
            <a:endParaRPr kumimoji="1" lang="is-IS" altLang="zh-CN" sz="19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lvl="1">
              <a:buFontTx/>
              <a:buChar char="-"/>
            </a:pPr>
            <a:r>
              <a:rPr kumimoji="1" lang="en-US" altLang="zh-CN" sz="1900" dirty="0">
                <a:latin typeface="Arial"/>
                <a:cs typeface="Arial"/>
              </a:rPr>
              <a:t>fair </a:t>
            </a:r>
            <a:r>
              <a:rPr kumimoji="1" lang="en-US" altLang="zh-CN" sz="1900" dirty="0" err="1">
                <a:latin typeface="Arial"/>
                <a:cs typeface="Arial"/>
              </a:rPr>
              <a:t>balancierte</a:t>
            </a:r>
            <a:r>
              <a:rPr kumimoji="1" lang="en-US" altLang="zh-CN" sz="1900" dirty="0">
                <a:latin typeface="Arial"/>
                <a:cs typeface="Arial"/>
              </a:rPr>
              <a:t> </a:t>
            </a:r>
            <a:r>
              <a:rPr kumimoji="1" lang="en-US" altLang="zh-CN" sz="1900" dirty="0" err="1">
                <a:latin typeface="Arial"/>
                <a:cs typeface="Arial"/>
              </a:rPr>
              <a:t>Korpus</a:t>
            </a:r>
            <a:r>
              <a:rPr kumimoji="1" lang="en-US" altLang="zh-CN" sz="1900" dirty="0">
                <a:latin typeface="Arial"/>
                <a:cs typeface="Arial"/>
              </a:rPr>
              <a:t> von </a:t>
            </a:r>
            <a:r>
              <a:rPr kumimoji="1" lang="en-US" altLang="zh-CN" sz="1900" dirty="0" err="1">
                <a:latin typeface="Arial"/>
                <a:cs typeface="Arial"/>
              </a:rPr>
              <a:t>britischen</a:t>
            </a:r>
            <a:r>
              <a:rPr kumimoji="1" lang="en-US" altLang="zh-CN" sz="1900" dirty="0">
                <a:latin typeface="Arial"/>
                <a:cs typeface="Arial"/>
              </a:rPr>
              <a:t> </a:t>
            </a:r>
            <a:r>
              <a:rPr kumimoji="1" lang="en-US" altLang="zh-CN" sz="1900" dirty="0" err="1">
                <a:latin typeface="Arial"/>
                <a:cs typeface="Arial"/>
              </a:rPr>
              <a:t>Texten</a:t>
            </a:r>
            <a:endParaRPr kumimoji="1" lang="is-IS" altLang="zh-CN" sz="1900" dirty="0">
              <a:latin typeface="Arial"/>
              <a:cs typeface="Arial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0885" y="1197514"/>
            <a:ext cx="4665920" cy="30321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kumimoji="1" lang="en-US" altLang="zh-CN" sz="2200" i="1" dirty="0"/>
              <a:t>In the 1988 AP corpus (44Mill.)</a:t>
            </a:r>
          </a:p>
          <a:p>
            <a:endParaRPr kumimoji="1" lang="de-DE" altLang="zh-CN" sz="1600" dirty="0"/>
          </a:p>
          <a:p>
            <a:pPr lvl="1"/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/>
              <a:t>(</a:t>
            </a:r>
            <a:r>
              <a:rPr kumimoji="1" lang="de-DE" altLang="zh-CN" sz="1900" i="1" dirty="0" err="1"/>
              <a:t>set</a:t>
            </a:r>
            <a:r>
              <a:rPr kumimoji="1" lang="de-DE" altLang="zh-CN" sz="1900" i="1" dirty="0"/>
              <a:t>) </a:t>
            </a:r>
            <a:r>
              <a:rPr kumimoji="1" lang="de-DE" altLang="zh-CN" sz="1900" dirty="0"/>
              <a:t>= 13,046/N</a:t>
            </a:r>
          </a:p>
          <a:p>
            <a:pPr lvl="1"/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/>
              <a:t>(off) </a:t>
            </a:r>
            <a:r>
              <a:rPr kumimoji="1" lang="de-DE" altLang="zh-CN" sz="1900" dirty="0"/>
              <a:t>= 20,693/N</a:t>
            </a:r>
          </a:p>
          <a:p>
            <a:pPr lvl="1"/>
            <a:r>
              <a:rPr kumimoji="1" lang="de-DE" altLang="zh-CN" sz="1900" i="1" dirty="0">
                <a:latin typeface="Athelas Regular"/>
                <a:cs typeface="Athelas Regular"/>
              </a:rPr>
              <a:t>P</a:t>
            </a:r>
            <a:r>
              <a:rPr kumimoji="1" lang="de-DE" altLang="zh-CN" sz="1900" i="1" dirty="0"/>
              <a:t>(</a:t>
            </a:r>
            <a:r>
              <a:rPr kumimoji="1" lang="de-DE" altLang="zh-CN" sz="1900" i="1" dirty="0" err="1"/>
              <a:t>set</a:t>
            </a:r>
            <a:r>
              <a:rPr kumimoji="1" lang="de-DE" altLang="zh-CN" sz="1900" i="1" dirty="0"/>
              <a:t>, off) </a:t>
            </a:r>
            <a:r>
              <a:rPr kumimoji="1" lang="de-DE" altLang="zh-CN" sz="1900" dirty="0"/>
              <a:t>= 463/N</a:t>
            </a:r>
          </a:p>
          <a:p>
            <a:pPr lvl="1"/>
            <a:r>
              <a:rPr kumimoji="1" lang="is-IS" altLang="zh-CN" sz="1900" b="1" i="1" dirty="0">
                <a:solidFill>
                  <a:srgbClr val="0000FF"/>
                </a:solidFill>
                <a:latin typeface="Athelas Regular"/>
                <a:cs typeface="Athelas Regular"/>
              </a:rPr>
              <a:t> I</a:t>
            </a:r>
            <a:r>
              <a:rPr kumimoji="1" lang="is-IS" altLang="zh-CN" sz="1900" b="1" i="1" dirty="0">
                <a:solidFill>
                  <a:srgbClr val="0000FF"/>
                </a:solidFill>
                <a:latin typeface="Arial"/>
                <a:cs typeface="Arial"/>
              </a:rPr>
              <a:t>(set;off)</a:t>
            </a:r>
            <a:r>
              <a:rPr kumimoji="1" lang="is-IS" altLang="zh-CN" sz="1900" b="1" i="1" dirty="0">
                <a:solidFill>
                  <a:srgbClr val="0000FF"/>
                </a:solidFill>
                <a:latin typeface="Athelas Regular"/>
                <a:cs typeface="Athelas Regular"/>
              </a:rPr>
              <a:t> </a:t>
            </a:r>
            <a:r>
              <a:rPr kumimoji="1" lang="is-IS" altLang="zh-CN" sz="1900" b="1" dirty="0">
                <a:solidFill>
                  <a:srgbClr val="0000FF"/>
                </a:solidFill>
                <a:latin typeface="Arial"/>
                <a:cs typeface="Arial"/>
              </a:rPr>
              <a:t>≈ 6.2</a:t>
            </a:r>
          </a:p>
          <a:p>
            <a:pPr lvl="1"/>
            <a:endParaRPr kumimoji="1" lang="is-IS" altLang="zh-CN" sz="19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kumimoji="1" lang="en-US" altLang="zh-CN" sz="1900" dirty="0" err="1">
                <a:solidFill>
                  <a:srgbClr val="000000"/>
                </a:solidFill>
                <a:latin typeface="Arial"/>
                <a:cs typeface="Arial"/>
              </a:rPr>
              <a:t>haben</a:t>
            </a:r>
            <a:r>
              <a:rPr kumimoji="1"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en-US" altLang="zh-CN" sz="1900" dirty="0" err="1">
                <a:solidFill>
                  <a:srgbClr val="000000"/>
                </a:solidFill>
                <a:latin typeface="Arial"/>
                <a:cs typeface="Arial"/>
              </a:rPr>
              <a:t>unausgewogene</a:t>
            </a:r>
            <a:r>
              <a:rPr kumimoji="1"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Sample von </a:t>
            </a:r>
            <a:r>
              <a:rPr kumimoji="1" lang="en-US" altLang="zh-CN" sz="1900" dirty="0" err="1">
                <a:solidFill>
                  <a:srgbClr val="000000"/>
                </a:solidFill>
                <a:latin typeface="Arial"/>
                <a:cs typeface="Arial"/>
              </a:rPr>
              <a:t>amerikanischen</a:t>
            </a:r>
            <a:r>
              <a:rPr kumimoji="1"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en-US" altLang="zh-CN" sz="1900" dirty="0" err="1">
                <a:solidFill>
                  <a:srgbClr val="000000"/>
                </a:solidFill>
                <a:latin typeface="Arial"/>
                <a:cs typeface="Arial"/>
              </a:rPr>
              <a:t>Journalisten</a:t>
            </a:r>
            <a:endParaRPr kumimoji="1" lang="zh-CN" alt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9446" y="4527784"/>
            <a:ext cx="498658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de-DE" altLang="zh-CN" sz="1900" dirty="0">
                <a:latin typeface="Arial"/>
                <a:cs typeface="Arial"/>
              </a:rPr>
              <a:t>Die Werte über die Korpora sind ziemlich vergleichbar</a:t>
            </a:r>
          </a:p>
          <a:p>
            <a:pPr marL="342900" indent="-342900">
              <a:buFont typeface="+mj-lt"/>
              <a:buAutoNum type="arabicPeriod"/>
            </a:pPr>
            <a:endParaRPr kumimoji="1" lang="de-DE" altLang="zh-CN" sz="1900" dirty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de-DE" altLang="zh-CN" sz="1900" dirty="0">
                <a:latin typeface="Arial"/>
                <a:cs typeface="Arial"/>
              </a:rPr>
              <a:t>Starke Assoziation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de-DE" altLang="zh-CN" sz="1900" dirty="0">
                <a:latin typeface="Arial"/>
                <a:cs typeface="Arial"/>
              </a:rPr>
              <a:t> 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P(x, </a:t>
            </a:r>
            <a:r>
              <a:rPr kumimoji="1" lang="de-DE" altLang="zh-CN" sz="1900" i="1" dirty="0" err="1">
                <a:latin typeface="Athelas Regular"/>
                <a:cs typeface="Athelas Regular"/>
              </a:rPr>
              <a:t>y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) </a:t>
            </a:r>
            <a:r>
              <a:rPr kumimoji="1" lang="de-DE" altLang="zh-CN" sz="1900" dirty="0">
                <a:latin typeface="Athelas Regular"/>
                <a:cs typeface="Athelas Regular"/>
              </a:rPr>
              <a:t>&gt;&gt;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P(x)P(</a:t>
            </a:r>
            <a:r>
              <a:rPr kumimoji="1" lang="de-DE" altLang="zh-CN" sz="1900" i="1" dirty="0" err="1">
                <a:latin typeface="Athelas Regular"/>
                <a:cs typeface="Athelas Regular"/>
              </a:rPr>
              <a:t>y</a:t>
            </a:r>
            <a:r>
              <a:rPr kumimoji="1" lang="de-DE" altLang="zh-CN" sz="1900" i="1" dirty="0">
                <a:latin typeface="Athelas Regular"/>
                <a:cs typeface="Athelas Regular"/>
              </a:rPr>
              <a:t>)      </a:t>
            </a:r>
            <a:r>
              <a:rPr kumimoji="1" lang="de-DE" altLang="zh-CN" sz="1900" dirty="0">
                <a:latin typeface="Athelas Regular"/>
                <a:cs typeface="Athelas Regular"/>
              </a:rPr>
              <a:t> </a:t>
            </a:r>
            <a:r>
              <a:rPr kumimoji="1" lang="de-DE" altLang="zh-CN" sz="1400" dirty="0">
                <a:latin typeface="Arial"/>
                <a:cs typeface="Arial"/>
              </a:rPr>
              <a:t>(64 mal)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564204" y="4360111"/>
            <a:ext cx="10460567" cy="1698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altLang="zh-CN" sz="2000" dirty="0">
              <a:latin typeface="Arial"/>
              <a:cs typeface="Arial"/>
            </a:endParaRPr>
          </a:p>
          <a:p>
            <a:r>
              <a:rPr lang="de-DE" altLang="zh-CN" sz="2000" dirty="0">
                <a:latin typeface="Arial"/>
                <a:cs typeface="Arial"/>
              </a:rPr>
              <a:t>Wie Sinclair vorschlägt, ist der Ansatz in bestimmten Fällen geeignet, um die Phrasenverben zu identifizieren.</a:t>
            </a:r>
          </a:p>
          <a:p>
            <a:endParaRPr kumimoji="1" lang="zh-CN" altLang="en-US" sz="2000" dirty="0">
              <a:latin typeface="Arial"/>
              <a:cs typeface="Arial"/>
            </a:endParaRPr>
          </a:p>
        </p:txBody>
      </p:sp>
      <p:pic>
        <p:nvPicPr>
          <p:cNvPr id="5" name="图片 4" descr="Bildschirmfoto 2019-11-03 um 01.1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64" y="1239473"/>
            <a:ext cx="6534304" cy="2986940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26</a:t>
            </a:fld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405492" y="4226412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463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52873"/>
            <a:ext cx="10972800" cy="788987"/>
          </a:xfrm>
        </p:spPr>
        <p:txBody>
          <a:bodyPr>
            <a:normAutofit/>
          </a:bodyPr>
          <a:lstStyle/>
          <a:p>
            <a:r>
              <a:rPr kumimoji="1" lang="de-DE" altLang="zh-CN" sz="3200" dirty="0" err="1">
                <a:latin typeface="Arial"/>
                <a:cs typeface="Arial"/>
              </a:rPr>
              <a:t>Preprocessing</a:t>
            </a:r>
            <a:r>
              <a:rPr kumimoji="1" lang="de-DE" altLang="zh-CN" sz="3200" dirty="0">
                <a:latin typeface="Arial"/>
                <a:cs typeface="Arial"/>
              </a:rPr>
              <a:t> </a:t>
            </a:r>
            <a:r>
              <a:rPr kumimoji="1" lang="de-DE" altLang="zh-CN" sz="3200" dirty="0" err="1">
                <a:latin typeface="Arial"/>
                <a:cs typeface="Arial"/>
              </a:rPr>
              <a:t>with</a:t>
            </a:r>
            <a:r>
              <a:rPr kumimoji="1" lang="de-DE" altLang="zh-CN" sz="3200" dirty="0">
                <a:latin typeface="Arial"/>
                <a:cs typeface="Arial"/>
              </a:rPr>
              <a:t> </a:t>
            </a:r>
            <a:r>
              <a:rPr kumimoji="1" lang="de-DE" altLang="zh-CN" sz="3200" i="1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kumimoji="1" lang="de-DE" altLang="zh-CN" sz="3200" i="1" dirty="0" err="1">
                <a:solidFill>
                  <a:srgbClr val="0000FF"/>
                </a:solidFill>
                <a:latin typeface="Arial"/>
                <a:cs typeface="Arial"/>
              </a:rPr>
              <a:t>part</a:t>
            </a:r>
            <a:r>
              <a:rPr kumimoji="1" lang="de-DE" altLang="zh-CN" sz="32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1" lang="de-DE" altLang="zh-CN" sz="3200" i="1" dirty="0" err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kumimoji="1" lang="de-DE" altLang="zh-CN" sz="32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1" lang="de-DE" altLang="zh-CN" sz="3200" i="1" dirty="0" err="1">
                <a:solidFill>
                  <a:srgbClr val="0000FF"/>
                </a:solidFill>
                <a:latin typeface="Arial"/>
                <a:cs typeface="Arial"/>
              </a:rPr>
              <a:t>speech</a:t>
            </a:r>
            <a:r>
              <a:rPr kumimoji="1" lang="de-DE" altLang="zh-CN" sz="32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1" lang="de-DE" altLang="zh-CN" sz="3200" dirty="0" err="1">
                <a:latin typeface="Arial"/>
                <a:cs typeface="Arial"/>
              </a:rPr>
              <a:t>tagger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63626"/>
            <a:ext cx="10972800" cy="5668261"/>
          </a:xfrm>
        </p:spPr>
        <p:txBody>
          <a:bodyPr>
            <a:normAutofit/>
          </a:bodyPr>
          <a:lstStyle/>
          <a:p>
            <a:r>
              <a:rPr lang="en-US" altLang="zh-CN" sz="2000" i="1" dirty="0">
                <a:solidFill>
                  <a:srgbClr val="0000FF"/>
                </a:solidFill>
              </a:rPr>
              <a:t>Part of speech</a:t>
            </a:r>
            <a:r>
              <a:rPr lang="en-US" altLang="zh-CN" sz="2000" i="1" dirty="0"/>
              <a:t> </a:t>
            </a:r>
            <a:r>
              <a:rPr lang="en-US" altLang="zh-CN" sz="2000" dirty="0"/>
              <a:t>notation von </a:t>
            </a:r>
            <a:r>
              <a:rPr lang="en-US" altLang="zh-CN" sz="2000" i="1" dirty="0"/>
              <a:t>Francis and </a:t>
            </a:r>
            <a:r>
              <a:rPr lang="en-US" altLang="zh-CN" sz="2000" i="1" dirty="0" err="1"/>
              <a:t>Kucera</a:t>
            </a:r>
            <a:r>
              <a:rPr lang="en-US" altLang="zh-CN" sz="2000" i="1" dirty="0"/>
              <a:t> (1982) </a:t>
            </a:r>
            <a:endParaRPr kumimoji="1" lang="de-DE" altLang="zh-CN" sz="2000" i="1" dirty="0">
              <a:latin typeface="Arial"/>
              <a:cs typeface="Arial"/>
            </a:endParaRPr>
          </a:p>
          <a:p>
            <a:r>
              <a:rPr kumimoji="1" lang="de-DE" altLang="zh-CN" sz="2000" dirty="0">
                <a:latin typeface="Arial"/>
                <a:cs typeface="Arial"/>
              </a:rPr>
              <a:t>Partikelverben mit „</a:t>
            </a:r>
            <a:r>
              <a:rPr kumimoji="1" lang="de-DE" altLang="zh-CN" sz="2000" dirty="0" err="1">
                <a:latin typeface="Arial"/>
                <a:cs typeface="Arial"/>
              </a:rPr>
              <a:t>to</a:t>
            </a:r>
            <a:r>
              <a:rPr kumimoji="1" lang="de-DE" altLang="zh-CN" sz="2000" dirty="0">
                <a:latin typeface="Arial"/>
                <a:cs typeface="Arial"/>
              </a:rPr>
              <a:t>“</a:t>
            </a:r>
          </a:p>
          <a:p>
            <a:pPr marL="457200" lvl="2" indent="-228600">
              <a:spcBef>
                <a:spcPts val="1800"/>
              </a:spcBef>
            </a:pPr>
            <a:r>
              <a:rPr kumimoji="1" lang="de-DE" altLang="zh-CN" dirty="0">
                <a:cs typeface="Arial"/>
              </a:rPr>
              <a:t>„</a:t>
            </a:r>
            <a:r>
              <a:rPr kumimoji="1" lang="de-DE" altLang="zh-CN" dirty="0" err="1">
                <a:cs typeface="Arial"/>
              </a:rPr>
              <a:t>to</a:t>
            </a:r>
            <a:r>
              <a:rPr kumimoji="1" lang="de-DE" altLang="zh-CN" dirty="0">
                <a:cs typeface="Arial"/>
              </a:rPr>
              <a:t>“ als Präposition      -&gt;  </a:t>
            </a:r>
            <a:r>
              <a:rPr kumimoji="1" lang="de-DE" altLang="zh-CN" i="1" dirty="0" err="1">
                <a:cs typeface="Arial"/>
              </a:rPr>
              <a:t>to</a:t>
            </a:r>
            <a:r>
              <a:rPr kumimoji="1" lang="de-DE" altLang="zh-CN" i="1" dirty="0">
                <a:cs typeface="Arial"/>
              </a:rPr>
              <a:t>/in</a:t>
            </a:r>
            <a:endParaRPr kumimoji="1" lang="de-DE" altLang="zh-CN" dirty="0">
              <a:latin typeface="Arial"/>
              <a:cs typeface="Arial"/>
            </a:endParaRPr>
          </a:p>
          <a:p>
            <a:pPr lvl="1"/>
            <a:r>
              <a:rPr kumimoji="1" lang="de-DE" altLang="zh-CN" sz="1600" dirty="0">
                <a:latin typeface="Arial"/>
                <a:cs typeface="Arial"/>
              </a:rPr>
              <a:t>„</a:t>
            </a:r>
            <a:r>
              <a:rPr kumimoji="1" lang="de-DE" altLang="zh-CN" sz="1600" dirty="0" err="1">
                <a:latin typeface="Arial"/>
                <a:cs typeface="Arial"/>
              </a:rPr>
              <a:t>to</a:t>
            </a:r>
            <a:r>
              <a:rPr kumimoji="1" lang="de-DE" altLang="zh-CN" sz="1600" dirty="0">
                <a:latin typeface="Arial"/>
                <a:cs typeface="Arial"/>
              </a:rPr>
              <a:t>“ als Infinitiv-</a:t>
            </a:r>
            <a:r>
              <a:rPr kumimoji="1" lang="de-DE" altLang="zh-CN" sz="1600" dirty="0" err="1">
                <a:latin typeface="Arial"/>
                <a:cs typeface="Arial"/>
              </a:rPr>
              <a:t>maker</a:t>
            </a:r>
            <a:r>
              <a:rPr kumimoji="1" lang="de-DE" altLang="zh-CN" sz="1600" dirty="0">
                <a:latin typeface="Arial"/>
                <a:cs typeface="Arial"/>
              </a:rPr>
              <a:t>  -&gt;  </a:t>
            </a:r>
            <a:r>
              <a:rPr kumimoji="1" lang="de-DE" altLang="zh-CN" sz="1600" i="1" dirty="0" err="1">
                <a:latin typeface="Arial"/>
                <a:cs typeface="Arial"/>
              </a:rPr>
              <a:t>to</a:t>
            </a:r>
            <a:r>
              <a:rPr kumimoji="1" lang="de-DE" altLang="zh-CN" sz="1600" i="1" dirty="0">
                <a:latin typeface="Arial"/>
                <a:cs typeface="Arial"/>
              </a:rPr>
              <a:t>/</a:t>
            </a:r>
            <a:r>
              <a:rPr kumimoji="1" lang="de-DE" altLang="zh-CN" sz="1600" i="1" dirty="0" err="1">
                <a:latin typeface="Arial"/>
                <a:cs typeface="Arial"/>
              </a:rPr>
              <a:t>to</a:t>
            </a:r>
            <a:endParaRPr kumimoji="1" lang="de-DE" altLang="zh-CN" sz="1600" i="1" dirty="0">
              <a:latin typeface="Arial"/>
              <a:cs typeface="Arial"/>
            </a:endParaRPr>
          </a:p>
          <a:p>
            <a:pPr marL="274320" lvl="1" indent="0">
              <a:buNone/>
            </a:pPr>
            <a:endParaRPr kumimoji="1" lang="de-DE" altLang="zh-CN" sz="1600" dirty="0">
              <a:latin typeface="Arial"/>
              <a:cs typeface="Arial"/>
            </a:endParaRPr>
          </a:p>
          <a:p>
            <a:r>
              <a:rPr kumimoji="1" lang="de-DE" altLang="zh-CN" sz="2000" dirty="0">
                <a:latin typeface="Arial"/>
                <a:cs typeface="Arial"/>
              </a:rPr>
              <a:t>Mit </a:t>
            </a:r>
            <a:r>
              <a:rPr kumimoji="1" lang="de-DE" altLang="zh-CN" sz="2000" i="1" dirty="0" err="1">
                <a:solidFill>
                  <a:srgbClr val="800000"/>
                </a:solidFill>
                <a:latin typeface="Arial"/>
                <a:cs typeface="Arial"/>
              </a:rPr>
              <a:t>association</a:t>
            </a:r>
            <a:r>
              <a:rPr kumimoji="1" lang="de-DE" altLang="zh-CN" sz="2000" i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kumimoji="1" lang="de-DE" altLang="zh-CN" sz="2000" i="1" dirty="0" err="1">
                <a:solidFill>
                  <a:srgbClr val="800000"/>
                </a:solidFill>
                <a:latin typeface="Arial"/>
                <a:cs typeface="Arial"/>
              </a:rPr>
              <a:t>ratio</a:t>
            </a:r>
            <a:r>
              <a:rPr kumimoji="1" lang="de-DE" altLang="zh-CN" sz="2000" i="1" dirty="0">
                <a:solidFill>
                  <a:srgbClr val="800000"/>
                </a:solidFill>
                <a:latin typeface="Arial"/>
                <a:cs typeface="Arial"/>
              </a:rPr>
              <a:t> &gt;= 3 </a:t>
            </a:r>
            <a:r>
              <a:rPr kumimoji="1" lang="de-DE" altLang="zh-CN" sz="2000" i="1" dirty="0">
                <a:latin typeface="Arial"/>
                <a:cs typeface="Arial"/>
              </a:rPr>
              <a:t>-&gt; interessante </a:t>
            </a:r>
            <a:r>
              <a:rPr kumimoji="1" lang="de-DE" altLang="zh-CN" sz="2000" i="1" dirty="0" err="1">
                <a:latin typeface="Arial"/>
                <a:cs typeface="Arial"/>
              </a:rPr>
              <a:t>Wortaare</a:t>
            </a:r>
            <a:r>
              <a:rPr kumimoji="1" lang="de-DE" altLang="zh-CN" sz="2000" i="1" dirty="0">
                <a:latin typeface="Arial"/>
                <a:cs typeface="Arial"/>
              </a:rPr>
              <a:t> mit „</a:t>
            </a:r>
            <a:r>
              <a:rPr kumimoji="1" lang="de-DE" altLang="zh-CN" sz="2000" i="1" dirty="0" err="1">
                <a:latin typeface="Arial"/>
                <a:cs typeface="Arial"/>
              </a:rPr>
              <a:t>to</a:t>
            </a:r>
            <a:r>
              <a:rPr kumimoji="1" lang="de-DE" altLang="zh-CN" sz="2000" i="1" dirty="0">
                <a:latin typeface="Arial"/>
                <a:cs typeface="Arial"/>
              </a:rPr>
              <a:t>“:</a:t>
            </a:r>
          </a:p>
          <a:p>
            <a:pPr lvl="2"/>
            <a:r>
              <a:rPr kumimoji="1" lang="de-DE" altLang="zh-CN" sz="1800" dirty="0">
                <a:latin typeface="Arial"/>
                <a:cs typeface="Arial"/>
              </a:rPr>
              <a:t>551 Verben mit </a:t>
            </a:r>
            <a:r>
              <a:rPr kumimoji="1" lang="de-DE" altLang="zh-CN" sz="1800" i="1" dirty="0">
                <a:latin typeface="Arial"/>
                <a:cs typeface="Arial"/>
              </a:rPr>
              <a:t>„</a:t>
            </a:r>
            <a:r>
              <a:rPr kumimoji="1" lang="de-DE" altLang="zh-CN" sz="1800" i="1" dirty="0" err="1">
                <a:latin typeface="Arial"/>
                <a:cs typeface="Arial"/>
              </a:rPr>
              <a:t>to</a:t>
            </a:r>
            <a:r>
              <a:rPr kumimoji="1" lang="de-DE" altLang="zh-CN" sz="1800" i="1" dirty="0">
                <a:latin typeface="Arial"/>
                <a:cs typeface="Arial"/>
              </a:rPr>
              <a:t>/</a:t>
            </a:r>
            <a:r>
              <a:rPr kumimoji="1" lang="de-DE" altLang="zh-CN" sz="1800" i="1" dirty="0" err="1">
                <a:latin typeface="Arial"/>
                <a:cs typeface="Arial"/>
              </a:rPr>
              <a:t>to</a:t>
            </a:r>
            <a:r>
              <a:rPr kumimoji="1" lang="de-DE" altLang="zh-CN" sz="1800" i="1" dirty="0">
                <a:latin typeface="Arial"/>
                <a:cs typeface="Arial"/>
              </a:rPr>
              <a:t>“ </a:t>
            </a:r>
            <a:r>
              <a:rPr kumimoji="1" lang="de-DE" altLang="zh-CN" sz="1800" dirty="0">
                <a:latin typeface="Arial"/>
                <a:cs typeface="Arial"/>
              </a:rPr>
              <a:t>(Infinitiv-</a:t>
            </a:r>
            <a:r>
              <a:rPr kumimoji="1" lang="de-DE" altLang="zh-CN" sz="1800" dirty="0" err="1">
                <a:latin typeface="Arial"/>
                <a:cs typeface="Arial"/>
              </a:rPr>
              <a:t>maker</a:t>
            </a:r>
            <a:r>
              <a:rPr kumimoji="1" lang="de-DE" altLang="zh-CN" sz="1800" dirty="0">
                <a:latin typeface="Arial"/>
                <a:cs typeface="Arial"/>
              </a:rPr>
              <a:t>)</a:t>
            </a:r>
          </a:p>
          <a:p>
            <a:pPr lvl="2"/>
            <a:r>
              <a:rPr kumimoji="1" lang="de-DE" altLang="zh-CN" sz="1800" dirty="0">
                <a:latin typeface="Arial"/>
                <a:cs typeface="Arial"/>
              </a:rPr>
              <a:t>768 Verben mit </a:t>
            </a:r>
            <a:r>
              <a:rPr kumimoji="1" lang="de-DE" altLang="zh-CN" sz="1800" i="1" dirty="0">
                <a:latin typeface="Arial"/>
                <a:cs typeface="Arial"/>
              </a:rPr>
              <a:t>„</a:t>
            </a:r>
            <a:r>
              <a:rPr kumimoji="1" lang="de-DE" altLang="zh-CN" sz="1800" i="1" dirty="0" err="1">
                <a:latin typeface="Arial"/>
                <a:cs typeface="Arial"/>
              </a:rPr>
              <a:t>to</a:t>
            </a:r>
            <a:r>
              <a:rPr kumimoji="1" lang="de-DE" altLang="zh-CN" sz="1800" i="1" dirty="0">
                <a:latin typeface="Arial"/>
                <a:cs typeface="Arial"/>
              </a:rPr>
              <a:t>/in“ </a:t>
            </a:r>
            <a:r>
              <a:rPr kumimoji="1" lang="de-DE" altLang="zh-CN" sz="1800" dirty="0">
                <a:latin typeface="Arial"/>
                <a:cs typeface="Arial"/>
              </a:rPr>
              <a:t>(Präposition)</a:t>
            </a:r>
          </a:p>
          <a:p>
            <a:pPr lvl="1"/>
            <a:r>
              <a:rPr kumimoji="1" lang="de-DE" altLang="zh-CN" sz="1800" dirty="0">
                <a:latin typeface="Arial"/>
                <a:cs typeface="Arial"/>
              </a:rPr>
              <a:t>Die häufigste zehn Verben vor "</a:t>
            </a:r>
            <a:r>
              <a:rPr kumimoji="1" lang="de-DE" altLang="zh-CN" sz="1800" dirty="0" err="1">
                <a:latin typeface="Arial"/>
                <a:cs typeface="Arial"/>
              </a:rPr>
              <a:t>to</a:t>
            </a:r>
            <a:r>
              <a:rPr kumimoji="1" lang="de-DE" altLang="zh-CN" sz="1800" dirty="0">
                <a:latin typeface="Arial"/>
                <a:cs typeface="Arial"/>
              </a:rPr>
              <a:t>“:</a:t>
            </a:r>
          </a:p>
          <a:p>
            <a:pPr lvl="2"/>
            <a:r>
              <a:rPr lang="de-DE" altLang="zh-CN" b="1" i="1" u="sng" dirty="0" err="1"/>
              <a:t>to</a:t>
            </a:r>
            <a:r>
              <a:rPr lang="de-DE" altLang="zh-CN" b="1" i="1" u="sng" dirty="0"/>
              <a:t>/in(</a:t>
            </a:r>
            <a:r>
              <a:rPr lang="de-DE" altLang="zh-CN" b="1" i="1" u="sng" dirty="0" err="1"/>
              <a:t>Präp</a:t>
            </a:r>
            <a:r>
              <a:rPr lang="de-DE" altLang="zh-CN" b="1" i="1" u="sng" dirty="0"/>
              <a:t>.)</a:t>
            </a:r>
            <a:r>
              <a:rPr lang="de-DE" altLang="zh-CN" i="1" dirty="0"/>
              <a:t>: </a:t>
            </a:r>
            <a:r>
              <a:rPr lang="de-DE" altLang="zh-CN" i="1" dirty="0" err="1"/>
              <a:t>alluding</a:t>
            </a:r>
            <a:r>
              <a:rPr lang="de-DE" altLang="zh-CN" i="1" dirty="0"/>
              <a:t>/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adhere</a:t>
            </a:r>
            <a:r>
              <a:rPr lang="de-DE" altLang="zh-CN" i="1" dirty="0"/>
              <a:t>/</a:t>
            </a:r>
            <a:r>
              <a:rPr lang="de-DE" altLang="zh-CN" i="1" dirty="0" err="1"/>
              <a:t>vb</a:t>
            </a:r>
            <a:r>
              <a:rPr lang="de-DE" altLang="zh-CN" i="1" dirty="0"/>
              <a:t>, </a:t>
            </a:r>
            <a:r>
              <a:rPr lang="de-DE" altLang="zh-CN" i="1" dirty="0" err="1"/>
              <a:t>amounted</a:t>
            </a:r>
            <a:r>
              <a:rPr lang="de-DE" altLang="zh-CN" i="1" dirty="0"/>
              <a:t>/</a:t>
            </a:r>
            <a:r>
              <a:rPr lang="de-DE" altLang="zh-CN" i="1" dirty="0" err="1"/>
              <a:t>vbn</a:t>
            </a:r>
            <a:r>
              <a:rPr lang="de-DE" altLang="zh-CN" i="1" dirty="0"/>
              <a:t>, </a:t>
            </a:r>
            <a:r>
              <a:rPr lang="de-DE" altLang="zh-CN" i="1" dirty="0" err="1"/>
              <a:t>relating</a:t>
            </a:r>
            <a:r>
              <a:rPr lang="de-DE" altLang="zh-CN" i="1" dirty="0"/>
              <a:t>/ 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amounting</a:t>
            </a:r>
            <a:r>
              <a:rPr lang="de-DE" altLang="zh-CN" i="1" dirty="0"/>
              <a:t>/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revert</a:t>
            </a:r>
            <a:r>
              <a:rPr lang="de-DE" altLang="zh-CN" i="1" dirty="0"/>
              <a:t>/</a:t>
            </a:r>
            <a:r>
              <a:rPr lang="de-DE" altLang="zh-CN" i="1" dirty="0" err="1"/>
              <a:t>vb</a:t>
            </a:r>
            <a:r>
              <a:rPr lang="de-DE" altLang="zh-CN" i="1" dirty="0"/>
              <a:t>, </a:t>
            </a:r>
            <a:r>
              <a:rPr lang="de-DE" altLang="zh-CN" i="1" dirty="0" err="1"/>
              <a:t>reverted</a:t>
            </a:r>
            <a:r>
              <a:rPr lang="de-DE" altLang="zh-CN" i="1" dirty="0"/>
              <a:t>/</a:t>
            </a:r>
            <a:r>
              <a:rPr lang="de-DE" altLang="zh-CN" i="1" dirty="0" err="1"/>
              <a:t>vbn</a:t>
            </a:r>
            <a:r>
              <a:rPr lang="de-DE" altLang="zh-CN" i="1" dirty="0"/>
              <a:t>, </a:t>
            </a:r>
            <a:r>
              <a:rPr lang="de-DE" altLang="zh-CN" i="1" dirty="0" err="1"/>
              <a:t>resorting</a:t>
            </a:r>
            <a:r>
              <a:rPr lang="de-DE" altLang="zh-CN" i="1" dirty="0"/>
              <a:t>/ 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relegated</a:t>
            </a:r>
            <a:r>
              <a:rPr lang="de-DE" altLang="zh-CN" i="1" dirty="0"/>
              <a:t>/</a:t>
            </a:r>
            <a:r>
              <a:rPr lang="de-DE" altLang="zh-CN" i="1" dirty="0" err="1"/>
              <a:t>vbn</a:t>
            </a:r>
            <a:r>
              <a:rPr lang="de-DE" altLang="zh-CN" i="1" dirty="0"/>
              <a:t> </a:t>
            </a:r>
          </a:p>
          <a:p>
            <a:pPr lvl="2"/>
            <a:endParaRPr lang="de-DE" altLang="zh-CN" i="1" dirty="0"/>
          </a:p>
          <a:p>
            <a:pPr lvl="2"/>
            <a:r>
              <a:rPr lang="de-DE" altLang="zh-CN" b="1" i="1" u="sng" dirty="0" err="1"/>
              <a:t>to</a:t>
            </a:r>
            <a:r>
              <a:rPr lang="de-DE" altLang="zh-CN" b="1" i="1" u="sng" dirty="0"/>
              <a:t>/</a:t>
            </a:r>
            <a:r>
              <a:rPr lang="de-DE" altLang="zh-CN" b="1" i="1" u="sng" dirty="0" err="1"/>
              <a:t>to</a:t>
            </a:r>
            <a:r>
              <a:rPr lang="de-DE" altLang="zh-CN" b="1" i="1" u="sng" dirty="0"/>
              <a:t>(</a:t>
            </a:r>
            <a:r>
              <a:rPr lang="de-DE" altLang="zh-CN" b="1" i="1" u="sng" dirty="0" err="1"/>
              <a:t>inf.</a:t>
            </a:r>
            <a:r>
              <a:rPr lang="de-DE" altLang="zh-CN" b="1" i="1" u="sng" dirty="0"/>
              <a:t>)</a:t>
            </a:r>
            <a:r>
              <a:rPr lang="de-DE" altLang="zh-CN" b="1" i="1" dirty="0"/>
              <a:t>: </a:t>
            </a:r>
            <a:r>
              <a:rPr lang="de-DE" altLang="zh-CN" i="1" dirty="0" err="1"/>
              <a:t>obligated</a:t>
            </a:r>
            <a:r>
              <a:rPr lang="de-DE" altLang="zh-CN" i="1" dirty="0"/>
              <a:t>/</a:t>
            </a:r>
            <a:r>
              <a:rPr lang="de-DE" altLang="zh-CN" i="1" dirty="0" err="1"/>
              <a:t>vbn</a:t>
            </a:r>
            <a:r>
              <a:rPr lang="de-DE" altLang="zh-CN" i="1" dirty="0"/>
              <a:t>, </a:t>
            </a:r>
            <a:r>
              <a:rPr lang="de-DE" altLang="zh-CN" i="1" dirty="0" err="1"/>
              <a:t>trying</a:t>
            </a:r>
            <a:r>
              <a:rPr lang="de-DE" altLang="zh-CN" i="1" dirty="0"/>
              <a:t>/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compelled</a:t>
            </a:r>
            <a:r>
              <a:rPr lang="de-DE" altLang="zh-CN" i="1" dirty="0"/>
              <a:t>/</a:t>
            </a:r>
            <a:r>
              <a:rPr lang="de-DE" altLang="zh-CN" i="1" dirty="0" err="1"/>
              <a:t>vbn</a:t>
            </a:r>
            <a:r>
              <a:rPr lang="de-DE" altLang="zh-CN" i="1" dirty="0"/>
              <a:t>, </a:t>
            </a:r>
            <a:r>
              <a:rPr lang="de-DE" altLang="zh-CN" i="1" dirty="0" err="1"/>
              <a:t>enables</a:t>
            </a:r>
            <a:r>
              <a:rPr lang="de-DE" altLang="zh-CN" i="1" dirty="0"/>
              <a:t>/</a:t>
            </a:r>
            <a:r>
              <a:rPr lang="de-DE" altLang="zh-CN" i="1" dirty="0" err="1"/>
              <a:t>vbz</a:t>
            </a:r>
            <a:r>
              <a:rPr lang="de-DE" altLang="zh-CN" i="1" dirty="0"/>
              <a:t>, </a:t>
            </a:r>
            <a:r>
              <a:rPr lang="de-DE" altLang="zh-CN" i="1" dirty="0" err="1"/>
              <a:t>supposed</a:t>
            </a:r>
            <a:r>
              <a:rPr lang="de-DE" altLang="zh-CN" i="1" dirty="0"/>
              <a:t>/</a:t>
            </a:r>
            <a:r>
              <a:rPr lang="de-DE" altLang="zh-CN" i="1" dirty="0" err="1"/>
              <a:t>vbn</a:t>
            </a:r>
            <a:r>
              <a:rPr lang="de-DE" altLang="zh-CN" i="1" dirty="0"/>
              <a:t>, </a:t>
            </a:r>
            <a:r>
              <a:rPr lang="de-DE" altLang="zh-CN" i="1" dirty="0" err="1"/>
              <a:t>intends</a:t>
            </a:r>
            <a:r>
              <a:rPr lang="de-DE" altLang="zh-CN" i="1" dirty="0"/>
              <a:t>/</a:t>
            </a:r>
            <a:r>
              <a:rPr lang="de-DE" altLang="zh-CN" i="1" dirty="0" err="1"/>
              <a:t>vbz</a:t>
            </a:r>
            <a:r>
              <a:rPr lang="de-DE" altLang="zh-CN" i="1" dirty="0"/>
              <a:t>, </a:t>
            </a:r>
            <a:r>
              <a:rPr lang="de-DE" altLang="zh-CN" i="1" dirty="0" err="1"/>
              <a:t>vowing</a:t>
            </a:r>
            <a:r>
              <a:rPr lang="de-DE" altLang="zh-CN" i="1" dirty="0"/>
              <a:t>/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tried</a:t>
            </a:r>
            <a:r>
              <a:rPr lang="de-DE" altLang="zh-CN" i="1" dirty="0"/>
              <a:t>/</a:t>
            </a:r>
            <a:r>
              <a:rPr lang="de-DE" altLang="zh-CN" i="1" dirty="0" err="1"/>
              <a:t>vbd</a:t>
            </a:r>
            <a:r>
              <a:rPr lang="de-DE" altLang="zh-CN" i="1" dirty="0"/>
              <a:t>, </a:t>
            </a:r>
            <a:r>
              <a:rPr lang="de-DE" altLang="zh-CN" i="1" dirty="0" err="1"/>
              <a:t>enabling</a:t>
            </a:r>
            <a:r>
              <a:rPr lang="de-DE" altLang="zh-CN" i="1" dirty="0"/>
              <a:t>/</a:t>
            </a:r>
            <a:r>
              <a:rPr lang="de-DE" altLang="zh-CN" i="1" dirty="0" err="1"/>
              <a:t>vbg</a:t>
            </a:r>
            <a:r>
              <a:rPr lang="de-DE" altLang="zh-CN" i="1" dirty="0"/>
              <a:t>, </a:t>
            </a:r>
            <a:r>
              <a:rPr lang="de-DE" altLang="zh-CN" i="1" dirty="0" err="1"/>
              <a:t>tends</a:t>
            </a:r>
            <a:r>
              <a:rPr lang="de-DE" altLang="zh-CN" i="1" dirty="0"/>
              <a:t>/</a:t>
            </a:r>
            <a:r>
              <a:rPr lang="de-DE" altLang="zh-CN" i="1" dirty="0" err="1"/>
              <a:t>vbz</a:t>
            </a:r>
            <a:r>
              <a:rPr lang="de-DE" altLang="zh-CN" i="1" dirty="0"/>
              <a:t>, </a:t>
            </a:r>
            <a:r>
              <a:rPr lang="de-DE" altLang="zh-CN" i="1" dirty="0" err="1"/>
              <a:t>tend</a:t>
            </a:r>
            <a:r>
              <a:rPr lang="de-DE" altLang="zh-CN" i="1" dirty="0"/>
              <a:t>/</a:t>
            </a:r>
            <a:r>
              <a:rPr lang="de-DE" altLang="zh-CN" i="1" dirty="0" err="1"/>
              <a:t>vb</a:t>
            </a:r>
            <a:r>
              <a:rPr lang="de-DE" altLang="zh-CN" i="1" dirty="0"/>
              <a:t>, </a:t>
            </a:r>
            <a:r>
              <a:rPr lang="de-DE" altLang="zh-CN" i="1" dirty="0" err="1"/>
              <a:t>intend</a:t>
            </a:r>
            <a:r>
              <a:rPr lang="de-DE" altLang="zh-CN" i="1" dirty="0"/>
              <a:t>/</a:t>
            </a:r>
            <a:r>
              <a:rPr lang="de-DE" altLang="zh-CN" i="1" dirty="0" err="1"/>
              <a:t>vb</a:t>
            </a:r>
            <a:r>
              <a:rPr lang="de-DE" altLang="zh-CN" i="1" dirty="0"/>
              <a:t>, </a:t>
            </a:r>
            <a:r>
              <a:rPr lang="de-DE" altLang="zh-CN" i="1" dirty="0" err="1"/>
              <a:t>tries</a:t>
            </a:r>
            <a:r>
              <a:rPr lang="de-DE" altLang="zh-CN" i="1" dirty="0"/>
              <a:t>/</a:t>
            </a:r>
            <a:r>
              <a:rPr lang="de-DE" altLang="zh-CN" i="1" dirty="0" err="1"/>
              <a:t>vbz</a:t>
            </a:r>
            <a:r>
              <a:rPr lang="de-DE" altLang="zh-CN" i="1" dirty="0"/>
              <a:t> </a:t>
            </a:r>
          </a:p>
          <a:p>
            <a:pPr lvl="4"/>
            <a:endParaRPr kumimoji="1" lang="de-DE" altLang="zh-CN" sz="1000" dirty="0">
              <a:latin typeface="Arial"/>
              <a:cs typeface="Arial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0323"/>
            <a:ext cx="10972800" cy="566737"/>
          </a:xfrm>
        </p:spPr>
        <p:txBody>
          <a:bodyPr>
            <a:normAutofit/>
          </a:bodyPr>
          <a:lstStyle/>
          <a:p>
            <a:r>
              <a:rPr kumimoji="1" lang="de-DE" altLang="zh-CN" sz="3200" dirty="0" err="1">
                <a:latin typeface="Arial"/>
                <a:cs typeface="Arial"/>
              </a:rPr>
              <a:t>Preprocessing</a:t>
            </a:r>
            <a:r>
              <a:rPr kumimoji="1" lang="de-DE" altLang="zh-CN" sz="3200" dirty="0">
                <a:latin typeface="Arial"/>
                <a:cs typeface="Arial"/>
              </a:rPr>
              <a:t> mit  </a:t>
            </a:r>
            <a:r>
              <a:rPr kumimoji="1" lang="de-DE" altLang="zh-CN" sz="3200" dirty="0" err="1">
                <a:latin typeface="Arial"/>
                <a:cs typeface="Arial"/>
              </a:rPr>
              <a:t>Paser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1303" y="2203498"/>
            <a:ext cx="10248900" cy="3474954"/>
          </a:xfrm>
        </p:spPr>
        <p:txBody>
          <a:bodyPr>
            <a:noAutofit/>
          </a:bodyPr>
          <a:lstStyle/>
          <a:p>
            <a:r>
              <a:rPr kumimoji="1" lang="de-DE" altLang="zh-CN" sz="2800" dirty="0">
                <a:latin typeface="Arial"/>
                <a:cs typeface="Arial"/>
              </a:rPr>
              <a:t>Experiment von </a:t>
            </a:r>
            <a:r>
              <a:rPr kumimoji="1" lang="de-DE" altLang="zh-CN" sz="2800" dirty="0" err="1">
                <a:latin typeface="Arial"/>
                <a:cs typeface="Arial"/>
              </a:rPr>
              <a:t>Hindle</a:t>
            </a:r>
            <a:r>
              <a:rPr kumimoji="1" lang="de-DE" altLang="zh-CN" sz="1800" i="1" dirty="0">
                <a:latin typeface="Arial"/>
                <a:cs typeface="Arial"/>
              </a:rPr>
              <a:t>(Church et al. 1989)</a:t>
            </a:r>
            <a:r>
              <a:rPr kumimoji="1" lang="de-DE" altLang="zh-CN" sz="2400" dirty="0">
                <a:latin typeface="Arial"/>
                <a:cs typeface="Arial"/>
              </a:rPr>
              <a:t>:</a:t>
            </a:r>
          </a:p>
          <a:p>
            <a:pPr lvl="1"/>
            <a:r>
              <a:rPr kumimoji="1" lang="de-DE" altLang="zh-CN" sz="2400" dirty="0">
                <a:latin typeface="Arial"/>
                <a:cs typeface="Arial"/>
              </a:rPr>
              <a:t>die Eingabe mit dem</a:t>
            </a:r>
            <a:r>
              <a:rPr kumimoji="1" lang="de-DE" altLang="zh-CN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1" lang="de-DE" altLang="zh-CN" sz="2400" i="1" dirty="0" err="1">
                <a:solidFill>
                  <a:srgbClr val="0000FF"/>
                </a:solidFill>
                <a:latin typeface="Arial"/>
                <a:cs typeface="Arial"/>
              </a:rPr>
              <a:t>Fidditch</a:t>
            </a:r>
            <a:r>
              <a:rPr kumimoji="1" lang="de-DE" altLang="zh-CN" sz="2000" i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kumimoji="1" lang="de-DE" altLang="zh-CN" sz="2400" i="1" dirty="0">
                <a:solidFill>
                  <a:srgbClr val="0000FF"/>
                </a:solidFill>
                <a:latin typeface="Arial"/>
                <a:cs typeface="Arial"/>
              </a:rPr>
              <a:t>Parser</a:t>
            </a:r>
            <a:r>
              <a:rPr kumimoji="1" lang="de-DE" altLang="zh-CN" sz="20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1" lang="de-DE" altLang="zh-CN" i="1" dirty="0">
                <a:latin typeface="Arial"/>
                <a:cs typeface="Arial"/>
              </a:rPr>
              <a:t>(</a:t>
            </a:r>
            <a:r>
              <a:rPr kumimoji="1" lang="de-DE" altLang="zh-CN" i="1" dirty="0" err="1">
                <a:latin typeface="Arial"/>
                <a:cs typeface="Arial"/>
              </a:rPr>
              <a:t>Hindle</a:t>
            </a:r>
            <a:r>
              <a:rPr kumimoji="1" lang="de-DE" altLang="zh-CN" i="1" dirty="0">
                <a:latin typeface="Arial"/>
                <a:cs typeface="Arial"/>
              </a:rPr>
              <a:t> 1983a, 1983b) </a:t>
            </a:r>
          </a:p>
          <a:p>
            <a:pPr lvl="2"/>
            <a:r>
              <a:rPr kumimoji="1" lang="de-DE" altLang="zh-CN" sz="2000" dirty="0">
                <a:latin typeface="Arial"/>
                <a:cs typeface="Arial"/>
              </a:rPr>
              <a:t> Assoziationen zwischen Verben und Argumenten</a:t>
            </a:r>
          </a:p>
          <a:p>
            <a:pPr lvl="2"/>
            <a:r>
              <a:rPr kumimoji="1" lang="de-DE" altLang="zh-CN" sz="2000" dirty="0">
                <a:latin typeface="Arial"/>
                <a:cs typeface="Arial"/>
              </a:rPr>
              <a:t>semantische Klassen für Substantive auf dieser Basis abzuschätzen.</a:t>
            </a:r>
          </a:p>
          <a:p>
            <a:pPr lvl="4">
              <a:buFontTx/>
              <a:buChar char="-"/>
            </a:pPr>
            <a:endParaRPr kumimoji="1" lang="de-DE" altLang="zh-CN" sz="1800" dirty="0">
              <a:latin typeface="Arial"/>
              <a:cs typeface="Arial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0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98502" y="273052"/>
            <a:ext cx="7852833" cy="5092699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kumimoji="1" lang="ro-RO" altLang="zh-CN" sz="2000" dirty="0">
                <a:latin typeface="Arial"/>
                <a:cs typeface="Arial"/>
              </a:rPr>
              <a:t>-</a:t>
            </a:r>
            <a:r>
              <a:rPr kumimoji="1" lang="de-DE" altLang="zh-CN" sz="2000" dirty="0">
                <a:latin typeface="Arial"/>
                <a:cs typeface="Arial"/>
              </a:rPr>
              <a:t>Experiment von </a:t>
            </a:r>
            <a:r>
              <a:rPr kumimoji="1" lang="de-DE" altLang="zh-CN" sz="2000" i="1" dirty="0" err="1">
                <a:latin typeface="Arial"/>
                <a:cs typeface="Arial"/>
              </a:rPr>
              <a:t>Hindle</a:t>
            </a:r>
            <a:r>
              <a:rPr kumimoji="1" lang="de-DE" altLang="zh-CN" sz="1400" i="1" dirty="0">
                <a:latin typeface="Arial"/>
                <a:cs typeface="Arial"/>
              </a:rPr>
              <a:t>(Church et al. 1989)</a:t>
            </a:r>
            <a:r>
              <a:rPr kumimoji="1" lang="de-DE" altLang="zh-CN" sz="1800" dirty="0">
                <a:latin typeface="Arial"/>
                <a:cs typeface="Arial"/>
              </a:rPr>
              <a:t>:</a:t>
            </a:r>
            <a:endParaRPr kumimoji="1" lang="ro-RO" altLang="zh-CN" sz="2000" dirty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kumimoji="1" lang="ro-RO" altLang="zh-CN" sz="1600" dirty="0">
                <a:latin typeface="Arial"/>
                <a:cs typeface="Arial"/>
              </a:rPr>
              <a:t>-1988 AP corpus (44 Mill.) -&gt; N = 4,112,943 </a:t>
            </a:r>
          </a:p>
          <a:p>
            <a:pPr marL="914400" lvl="2" indent="0">
              <a:buNone/>
            </a:pPr>
            <a:r>
              <a:rPr kumimoji="1" lang="ro-RO" altLang="zh-CN" sz="1600" i="1" dirty="0">
                <a:solidFill>
                  <a:srgbClr val="FF6600"/>
                </a:solidFill>
                <a:latin typeface="Arial"/>
                <a:cs typeface="Arial"/>
              </a:rPr>
              <a:t>subject/verb/object (SVO) triples</a:t>
            </a:r>
          </a:p>
          <a:p>
            <a:pPr marL="914400" lvl="2" indent="0">
              <a:buNone/>
            </a:pPr>
            <a:endParaRPr kumimoji="1" lang="ro-RO" altLang="zh-CN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kumimoji="1" lang="ro-RO" altLang="zh-CN" sz="16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kumimoji="1" lang="ro-RO" altLang="zh-CN" sz="1600" i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latin typeface="Arial"/>
                <a:cs typeface="Arial"/>
              </a:rPr>
              <a:t>Bsp</a:t>
            </a:r>
            <a:r>
              <a:rPr kumimoji="1" lang="de-DE" altLang="zh-CN" sz="1600" dirty="0">
                <a:latin typeface="Arial"/>
                <a:cs typeface="Arial"/>
              </a:rPr>
              <a:t>: 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- P(</a:t>
            </a:r>
            <a:r>
              <a:rPr kumimoji="1" lang="de-DE" altLang="zh-CN" sz="1600" dirty="0" err="1">
                <a:latin typeface="Arial"/>
                <a:cs typeface="Arial"/>
              </a:rPr>
              <a:t>disconnect</a:t>
            </a:r>
            <a:r>
              <a:rPr kumimoji="1" lang="de-DE" altLang="zh-CN" sz="1600" dirty="0">
                <a:latin typeface="Arial"/>
                <a:cs typeface="Arial"/>
              </a:rPr>
              <a:t>/V, </a:t>
            </a:r>
            <a:r>
              <a:rPr kumimoji="1" lang="de-DE" altLang="zh-CN" sz="1600" dirty="0" err="1">
                <a:latin typeface="Arial"/>
                <a:cs typeface="Arial"/>
              </a:rPr>
              <a:t>telephone</a:t>
            </a:r>
            <a:r>
              <a:rPr kumimoji="1" lang="de-DE" altLang="zh-CN" sz="1600" dirty="0">
                <a:latin typeface="Arial"/>
                <a:cs typeface="Arial"/>
              </a:rPr>
              <a:t>/O) = 7/N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- 84 SVO-Tripel mit „</a:t>
            </a:r>
            <a:r>
              <a:rPr kumimoji="1" lang="de-DE" altLang="zh-CN" sz="1600" dirty="0" err="1">
                <a:latin typeface="Arial"/>
                <a:cs typeface="Arial"/>
              </a:rPr>
              <a:t>disconnect</a:t>
            </a:r>
            <a:r>
              <a:rPr kumimoji="1" lang="de-DE" altLang="zh-CN" sz="1600" dirty="0">
                <a:latin typeface="Arial"/>
                <a:cs typeface="Arial"/>
              </a:rPr>
              <a:t>/V“ 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     -&gt; P(</a:t>
            </a:r>
            <a:r>
              <a:rPr kumimoji="1" lang="de-DE" altLang="zh-CN" sz="1600" dirty="0" err="1">
                <a:latin typeface="Arial"/>
                <a:cs typeface="Arial"/>
              </a:rPr>
              <a:t>disconnect</a:t>
            </a:r>
            <a:r>
              <a:rPr kumimoji="1" lang="de-DE" altLang="zh-CN" sz="1600" dirty="0">
                <a:latin typeface="Arial"/>
                <a:cs typeface="Arial"/>
              </a:rPr>
              <a:t>/V) = 84/N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- 481 SVO-Tripel mit „</a:t>
            </a:r>
            <a:r>
              <a:rPr kumimoji="1" lang="de-DE" altLang="zh-CN" sz="1600" dirty="0" err="1">
                <a:latin typeface="Arial"/>
                <a:cs typeface="Arial"/>
              </a:rPr>
              <a:t>telephone</a:t>
            </a:r>
            <a:r>
              <a:rPr kumimoji="1" lang="de-DE" altLang="zh-CN" sz="1600" dirty="0">
                <a:latin typeface="Arial"/>
                <a:cs typeface="Arial"/>
              </a:rPr>
              <a:t>/O“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     -&gt; P(</a:t>
            </a:r>
            <a:r>
              <a:rPr kumimoji="1" lang="de-DE" altLang="zh-CN" sz="1600" dirty="0" err="1">
                <a:latin typeface="Arial"/>
                <a:cs typeface="Arial"/>
              </a:rPr>
              <a:t>telephone</a:t>
            </a:r>
            <a:r>
              <a:rPr kumimoji="1" lang="de-DE" altLang="zh-CN" sz="1600" dirty="0">
                <a:latin typeface="Arial"/>
                <a:cs typeface="Arial"/>
              </a:rPr>
              <a:t>/O) = 481/N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  -&gt;P(</a:t>
            </a:r>
            <a:r>
              <a:rPr kumimoji="1" lang="de-DE" altLang="zh-CN" sz="1600" dirty="0" err="1">
                <a:latin typeface="Arial"/>
                <a:cs typeface="Arial"/>
              </a:rPr>
              <a:t>disconnect</a:t>
            </a:r>
            <a:r>
              <a:rPr kumimoji="1" lang="de-DE" altLang="zh-CN" sz="1600" dirty="0">
                <a:latin typeface="Arial"/>
                <a:cs typeface="Arial"/>
              </a:rPr>
              <a:t>/V)P(</a:t>
            </a:r>
            <a:r>
              <a:rPr kumimoji="1" lang="de-DE" altLang="zh-CN" sz="1600" dirty="0" err="1">
                <a:latin typeface="Arial"/>
                <a:cs typeface="Arial"/>
              </a:rPr>
              <a:t>telephone</a:t>
            </a:r>
            <a:r>
              <a:rPr kumimoji="1" lang="de-DE" altLang="zh-CN" sz="1600" dirty="0">
                <a:latin typeface="Arial"/>
                <a:cs typeface="Arial"/>
              </a:rPr>
              <a:t>/O) </a:t>
            </a: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      =</a:t>
            </a:r>
            <a:r>
              <a:rPr kumimoji="1" lang="mr-IN" altLang="zh-CN" sz="1600" dirty="0">
                <a:latin typeface="Arial"/>
                <a:cs typeface="Arial"/>
              </a:rPr>
              <a:t>84/N x 481/N</a:t>
            </a:r>
            <a:endParaRPr kumimoji="1" lang="de-DE" altLang="zh-CN" sz="1600" dirty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kumimoji="1" lang="de-DE" altLang="zh-CN" sz="1600" dirty="0">
                <a:latin typeface="Arial"/>
                <a:cs typeface="Arial"/>
              </a:rPr>
              <a:t>     -&gt; </a:t>
            </a:r>
            <a:r>
              <a:rPr kumimoji="1" lang="de-DE" altLang="zh-CN" sz="1600" b="1" dirty="0">
                <a:solidFill>
                  <a:srgbClr val="FEC219"/>
                </a:solidFill>
                <a:latin typeface="Arial"/>
                <a:cs typeface="Arial"/>
              </a:rPr>
              <a:t>I(</a:t>
            </a:r>
            <a:r>
              <a:rPr kumimoji="1" lang="de-DE" altLang="zh-CN" sz="1600" b="1" dirty="0" err="1">
                <a:solidFill>
                  <a:srgbClr val="FEC219"/>
                </a:solidFill>
                <a:latin typeface="Arial"/>
                <a:cs typeface="Arial"/>
              </a:rPr>
              <a:t>disconnect</a:t>
            </a:r>
            <a:r>
              <a:rPr kumimoji="1" lang="de-DE" altLang="zh-CN" sz="1600" b="1" dirty="0">
                <a:solidFill>
                  <a:srgbClr val="FEC219"/>
                </a:solidFill>
                <a:latin typeface="Arial"/>
                <a:cs typeface="Arial"/>
              </a:rPr>
              <a:t>/V; </a:t>
            </a:r>
            <a:r>
              <a:rPr kumimoji="1" lang="de-DE" altLang="zh-CN" sz="1600" b="1" dirty="0" err="1">
                <a:solidFill>
                  <a:srgbClr val="FEC219"/>
                </a:solidFill>
                <a:latin typeface="Arial"/>
                <a:cs typeface="Arial"/>
              </a:rPr>
              <a:t>telephone</a:t>
            </a:r>
            <a:r>
              <a:rPr kumimoji="1" lang="de-DE" altLang="zh-CN" sz="1600" b="1" dirty="0">
                <a:solidFill>
                  <a:srgbClr val="FEC219"/>
                </a:solidFill>
                <a:latin typeface="Arial"/>
                <a:cs typeface="Arial"/>
              </a:rPr>
              <a:t>/O) = </a:t>
            </a:r>
            <a:r>
              <a:rPr kumimoji="1" lang="hr-HR" altLang="zh-CN" sz="1600" b="1" dirty="0">
                <a:solidFill>
                  <a:srgbClr val="FEC219"/>
                </a:solidFill>
                <a:latin typeface="Arial"/>
                <a:cs typeface="Arial"/>
              </a:rPr>
              <a:t>9.48</a:t>
            </a:r>
          </a:p>
          <a:p>
            <a:pPr marL="914400" lvl="2" indent="0">
              <a:buNone/>
            </a:pPr>
            <a:r>
              <a:rPr kumimoji="1" lang="hr-HR" altLang="zh-CN" sz="1600" dirty="0">
                <a:solidFill>
                  <a:srgbClr val="000000"/>
                </a:solidFill>
                <a:latin typeface="Arial"/>
                <a:cs typeface="Arial"/>
              </a:rPr>
              <a:t>---------------------------------------------------------</a:t>
            </a:r>
          </a:p>
          <a:p>
            <a:pPr marL="914400" lvl="2" indent="0">
              <a:buNone/>
            </a:pPr>
            <a:r>
              <a:rPr kumimoji="1" lang="de-DE" altLang="zh-CN" sz="1600" b="1" dirty="0">
                <a:solidFill>
                  <a:srgbClr val="008000"/>
                </a:solidFill>
                <a:latin typeface="Arial"/>
                <a:cs typeface="Arial"/>
              </a:rPr>
              <a:t>I(</a:t>
            </a:r>
            <a:r>
              <a:rPr kumimoji="1" lang="de-DE" altLang="zh-CN" sz="1600" b="1" dirty="0" err="1">
                <a:solidFill>
                  <a:srgbClr val="008000"/>
                </a:solidFill>
                <a:latin typeface="Arial"/>
                <a:cs typeface="Arial"/>
              </a:rPr>
              <a:t>drink</a:t>
            </a:r>
            <a:r>
              <a:rPr kumimoji="1" lang="de-DE" altLang="zh-CN" sz="1600" b="1" dirty="0">
                <a:solidFill>
                  <a:srgbClr val="008000"/>
                </a:solidFill>
                <a:latin typeface="Arial"/>
                <a:cs typeface="Arial"/>
              </a:rPr>
              <a:t>/V; </a:t>
            </a:r>
            <a:r>
              <a:rPr kumimoji="1" lang="de-DE" altLang="zh-CN" sz="1600" b="1" dirty="0" err="1">
                <a:solidFill>
                  <a:srgbClr val="008000"/>
                </a:solidFill>
                <a:latin typeface="Arial"/>
                <a:cs typeface="Arial"/>
              </a:rPr>
              <a:t>beer</a:t>
            </a:r>
            <a:r>
              <a:rPr kumimoji="1" lang="de-DE" altLang="zh-CN" sz="1600" b="1" dirty="0">
                <a:solidFill>
                  <a:srgbClr val="008000"/>
                </a:solidFill>
                <a:latin typeface="Arial"/>
                <a:cs typeface="Arial"/>
              </a:rPr>
              <a:t>/O) = </a:t>
            </a:r>
            <a:r>
              <a:rPr kumimoji="1" lang="hr-HR" altLang="zh-CN" sz="1600" b="1" dirty="0">
                <a:solidFill>
                  <a:srgbClr val="008000"/>
                </a:solidFill>
                <a:latin typeface="Arial"/>
                <a:cs typeface="Arial"/>
              </a:rPr>
              <a:t>9.9 </a:t>
            </a:r>
            <a:r>
              <a:rPr kumimoji="1" lang="hr-HR" altLang="zh-CN" sz="1600" dirty="0">
                <a:latin typeface="Arial"/>
                <a:cs typeface="Arial"/>
              </a:rPr>
              <a:t>= </a:t>
            </a:r>
            <a:r>
              <a:rPr kumimoji="1" lang="de-DE" altLang="zh-CN" sz="1600" dirty="0">
                <a:solidFill>
                  <a:srgbClr val="000000"/>
                </a:solidFill>
                <a:latin typeface="Arial"/>
                <a:cs typeface="Arial"/>
              </a:rPr>
              <a:t>log229N / (660 × 195).</a:t>
            </a:r>
          </a:p>
          <a:p>
            <a:pPr marL="914400" lvl="2" indent="0">
              <a:buNone/>
            </a:pPr>
            <a:r>
              <a:rPr kumimoji="1" lang="de-DE" altLang="zh-CN" sz="14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kumimoji="1" lang="de-DE" altLang="zh-CN" sz="1400" dirty="0" err="1">
                <a:solidFill>
                  <a:srgbClr val="000000"/>
                </a:solidFill>
                <a:latin typeface="Arial"/>
                <a:cs typeface="Arial"/>
              </a:rPr>
              <a:t>drink</a:t>
            </a:r>
            <a:r>
              <a:rPr kumimoji="1" lang="de-DE" altLang="zh-CN" sz="1400" dirty="0">
                <a:solidFill>
                  <a:srgbClr val="000000"/>
                </a:solidFill>
                <a:latin typeface="Arial"/>
                <a:cs typeface="Arial"/>
              </a:rPr>
              <a:t>/ V und </a:t>
            </a:r>
            <a:r>
              <a:rPr kumimoji="1" lang="de-DE" altLang="zh-CN" sz="1400" dirty="0" err="1">
                <a:solidFill>
                  <a:srgbClr val="000000"/>
                </a:solidFill>
                <a:latin typeface="Arial"/>
                <a:cs typeface="Arial"/>
              </a:rPr>
              <a:t>beer</a:t>
            </a:r>
            <a:r>
              <a:rPr kumimoji="1" lang="de-DE" altLang="zh-CN" sz="1400" dirty="0">
                <a:solidFill>
                  <a:srgbClr val="000000"/>
                </a:solidFill>
                <a:latin typeface="Arial"/>
                <a:cs typeface="Arial"/>
              </a:rPr>
              <a:t>/ O sind in 660 bzw.195 SVO-Tripeln enthalten; sie sind in 29 dieser Tripeln zusammen enthalten).</a:t>
            </a:r>
            <a:endParaRPr kumimoji="1" lang="zh-CN" alt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 descr="Bildschirmfoto 2019-11-03 um 15.4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4" y="0"/>
            <a:ext cx="4422040" cy="3175000"/>
          </a:xfrm>
          <a:prstGeom prst="rect">
            <a:avLst/>
          </a:prstGeom>
        </p:spPr>
      </p:pic>
      <p:pic>
        <p:nvPicPr>
          <p:cNvPr id="6" name="图片 5" descr="Bildschirmfoto 2019-11-03 um 16.2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3" y="3278030"/>
            <a:ext cx="4553307" cy="35799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42153" y="5301117"/>
            <a:ext cx="442402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de-DE" altLang="zh-CN" sz="1400" dirty="0">
                <a:latin typeface="Arial"/>
                <a:cs typeface="Arial"/>
              </a:rPr>
              <a:t>-&gt; Zweites Beispiel für die Vorverarbeitung der Eingabe, </a:t>
            </a:r>
            <a:r>
              <a:rPr kumimoji="1" lang="de-DE" altLang="zh-CN" sz="1400" b="1" dirty="0">
                <a:latin typeface="Arial"/>
                <a:cs typeface="Arial"/>
              </a:rPr>
              <a:t>um bestimmte interessierende Einschränkungen hervorzuheben</a:t>
            </a:r>
            <a:endParaRPr kumimoji="1" lang="zh-CN" altLang="en-US" sz="1400" b="1" dirty="0">
              <a:latin typeface="Arial"/>
              <a:cs typeface="Arial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790310" y="6580207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0731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 err="1"/>
              <a:t>Accurate</a:t>
            </a:r>
            <a:r>
              <a:rPr lang="de-DE" sz="4800" dirty="0"/>
              <a:t> </a:t>
            </a:r>
            <a:r>
              <a:rPr lang="de-DE" sz="4800" dirty="0" err="1"/>
              <a:t>Methods</a:t>
            </a:r>
            <a:r>
              <a:rPr lang="de-DE" sz="4800" dirty="0"/>
              <a:t> </a:t>
            </a:r>
            <a:r>
              <a:rPr lang="de-DE" sz="4800" dirty="0" err="1"/>
              <a:t>for</a:t>
            </a:r>
            <a:r>
              <a:rPr lang="de-DE" sz="4800" dirty="0"/>
              <a:t> </a:t>
            </a:r>
            <a:r>
              <a:rPr lang="de-DE" sz="4800" dirty="0" err="1"/>
              <a:t>the</a:t>
            </a:r>
            <a:r>
              <a:rPr lang="de-DE" sz="4800" dirty="0"/>
              <a:t> </a:t>
            </a:r>
            <a:r>
              <a:rPr lang="de-DE" sz="4800" dirty="0" err="1"/>
              <a:t>Statistics</a:t>
            </a:r>
            <a:r>
              <a:rPr lang="de-DE" sz="4800" dirty="0"/>
              <a:t> </a:t>
            </a:r>
            <a:r>
              <a:rPr lang="de-DE" sz="4800" dirty="0" err="1"/>
              <a:t>of</a:t>
            </a:r>
            <a:r>
              <a:rPr lang="de-DE" sz="4800" dirty="0"/>
              <a:t> </a:t>
            </a:r>
            <a:r>
              <a:rPr lang="de-DE" sz="4800" dirty="0" err="1"/>
              <a:t>Suprise</a:t>
            </a:r>
            <a:r>
              <a:rPr lang="de-DE" sz="4800" dirty="0"/>
              <a:t> </a:t>
            </a:r>
            <a:r>
              <a:rPr lang="de-DE" sz="4800" dirty="0" err="1"/>
              <a:t>and</a:t>
            </a:r>
            <a:r>
              <a:rPr lang="de-DE" sz="4800" dirty="0"/>
              <a:t> </a:t>
            </a:r>
            <a:r>
              <a:rPr lang="de-DE" sz="4800" dirty="0" err="1"/>
              <a:t>Coincidence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Ted </a:t>
            </a:r>
            <a:r>
              <a:rPr lang="de-DE" dirty="0" err="1"/>
              <a:t>Dunning</a:t>
            </a:r>
            <a:r>
              <a:rPr lang="de-DE" dirty="0"/>
              <a:t> </a:t>
            </a:r>
            <a:r>
              <a:rPr lang="de-DE" sz="1600" dirty="0"/>
              <a:t>New Mexico State University (1993)</a:t>
            </a:r>
          </a:p>
        </p:txBody>
      </p:sp>
    </p:spTree>
    <p:extLst>
      <p:ext uri="{BB962C8B-B14F-4D97-AF65-F5344CB8AC3E}">
        <p14:creationId xmlns:p14="http://schemas.microsoft.com/office/powerpoint/2010/main" val="7462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89">
        <p:fade/>
      </p:transition>
    </mc:Choice>
    <mc:Fallback xmlns="">
      <p:transition spd="med" advTm="12989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5487"/>
          </a:xfrm>
        </p:spPr>
        <p:txBody>
          <a:bodyPr>
            <a:normAutofit/>
          </a:bodyPr>
          <a:lstStyle/>
          <a:p>
            <a:r>
              <a:rPr kumimoji="1" lang="de-DE" altLang="zh-CN" sz="3200" dirty="0" err="1">
                <a:latin typeface="Arial"/>
                <a:cs typeface="Arial"/>
              </a:rPr>
              <a:t>Example</a:t>
            </a:r>
            <a:r>
              <a:rPr kumimoji="1" lang="de-DE" altLang="zh-CN" sz="3200" dirty="0">
                <a:latin typeface="Arial"/>
                <a:cs typeface="Arial"/>
              </a:rPr>
              <a:t> :„save...</a:t>
            </a:r>
            <a:r>
              <a:rPr kumimoji="1" lang="de-DE" altLang="zh-CN" sz="3200" dirty="0" err="1">
                <a:latin typeface="Arial"/>
                <a:cs typeface="Arial"/>
              </a:rPr>
              <a:t>from</a:t>
            </a:r>
            <a:r>
              <a:rPr kumimoji="1" lang="de-DE" altLang="zh-CN" sz="3200" dirty="0">
                <a:latin typeface="Arial"/>
                <a:cs typeface="Arial"/>
              </a:rPr>
              <a:t>“</a:t>
            </a:r>
            <a:endParaRPr kumimoji="1" lang="zh-CN" altLang="en-US" sz="3200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54113"/>
            <a:ext cx="6057901" cy="5529263"/>
          </a:xfrm>
        </p:spPr>
        <p:txBody>
          <a:bodyPr>
            <a:normAutofit/>
          </a:bodyPr>
          <a:lstStyle/>
          <a:p>
            <a:r>
              <a:rPr kumimoji="1" lang="de-DE" altLang="zh-CN" sz="2000" dirty="0">
                <a:latin typeface="Arial"/>
                <a:cs typeface="Arial"/>
              </a:rPr>
              <a:t>Assoziationsnormen</a:t>
            </a:r>
          </a:p>
          <a:p>
            <a:pPr lvl="1"/>
            <a:r>
              <a:rPr kumimoji="1" lang="de-DE" altLang="zh-CN" sz="1600" dirty="0">
                <a:latin typeface="Arial"/>
                <a:cs typeface="Arial"/>
              </a:rPr>
              <a:t>sowohl für Funktionswörter</a:t>
            </a:r>
          </a:p>
          <a:p>
            <a:pPr lvl="1"/>
            <a:r>
              <a:rPr kumimoji="1" lang="de-DE" altLang="zh-CN" sz="1600" dirty="0">
                <a:latin typeface="Arial"/>
                <a:cs typeface="Arial"/>
              </a:rPr>
              <a:t>als auch für Inhaltswörter</a:t>
            </a:r>
          </a:p>
          <a:p>
            <a:pPr lvl="1"/>
            <a:endParaRPr kumimoji="1" lang="de-DE" altLang="zh-CN" sz="1600" dirty="0">
              <a:latin typeface="Arial"/>
              <a:cs typeface="Arial"/>
            </a:endParaRPr>
          </a:p>
          <a:p>
            <a:r>
              <a:rPr lang="de-DE" altLang="zh-CN" sz="2000" dirty="0">
                <a:latin typeface="Arial"/>
                <a:cs typeface="Arial"/>
              </a:rPr>
              <a:t>1530 Wörter sind mit "</a:t>
            </a:r>
            <a:r>
              <a:rPr lang="de-DE" altLang="zh-CN" sz="2000" dirty="0" err="1">
                <a:latin typeface="Arial"/>
                <a:cs typeface="Arial"/>
              </a:rPr>
              <a:t>from</a:t>
            </a:r>
            <a:r>
              <a:rPr lang="de-DE" altLang="zh-CN" sz="2000" dirty="0">
                <a:latin typeface="Arial"/>
                <a:cs typeface="Arial"/>
              </a:rPr>
              <a:t>" assoziiert</a:t>
            </a:r>
          </a:p>
          <a:p>
            <a:pPr lvl="1"/>
            <a:r>
              <a:rPr lang="de-DE" altLang="zh-CN" sz="1800" dirty="0">
                <a:latin typeface="Arial"/>
                <a:cs typeface="Arial"/>
              </a:rPr>
              <a:t> 911 Verben</a:t>
            </a:r>
          </a:p>
          <a:p>
            <a:pPr lvl="1"/>
            <a:r>
              <a:rPr lang="de-DE" altLang="zh-CN" sz="1800" dirty="0">
                <a:latin typeface="Arial"/>
                <a:cs typeface="Arial"/>
              </a:rPr>
              <a:t>Die ersten 10 Verben sind:</a:t>
            </a:r>
          </a:p>
          <a:p>
            <a:pPr lvl="2"/>
            <a:r>
              <a:rPr lang="de-DE" altLang="zh-CN" sz="1400" dirty="0" err="1">
                <a:latin typeface="Arial"/>
                <a:cs typeface="Arial"/>
              </a:rPr>
              <a:t>refrain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gleaned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vbn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stems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vbz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stemmed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vbd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stemming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vbg</a:t>
            </a:r>
            <a:r>
              <a:rPr lang="de-DE" altLang="zh-CN" sz="1400" dirty="0">
                <a:latin typeface="Arial"/>
                <a:cs typeface="Arial"/>
              </a:rPr>
              <a:t>, ranging/</a:t>
            </a:r>
            <a:r>
              <a:rPr lang="de-DE" altLang="zh-CN" sz="1400" dirty="0" err="1">
                <a:latin typeface="Arial"/>
                <a:cs typeface="Arial"/>
              </a:rPr>
              <a:t>vbg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stemmed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vbn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ranged</a:t>
            </a:r>
            <a:r>
              <a:rPr lang="de-DE" altLang="zh-CN" sz="1400" dirty="0">
                <a:latin typeface="Arial"/>
                <a:cs typeface="Arial"/>
              </a:rPr>
              <a:t>/ </a:t>
            </a:r>
            <a:r>
              <a:rPr lang="de-DE" altLang="zh-CN" sz="1400" dirty="0" err="1">
                <a:latin typeface="Arial"/>
                <a:cs typeface="Arial"/>
              </a:rPr>
              <a:t>vbn</a:t>
            </a:r>
            <a:r>
              <a:rPr lang="de-DE" altLang="zh-CN" sz="1400" dirty="0">
                <a:latin typeface="Arial"/>
                <a:cs typeface="Arial"/>
              </a:rPr>
              <a:t>, </a:t>
            </a:r>
            <a:r>
              <a:rPr lang="de-DE" altLang="zh-CN" sz="1400" dirty="0" err="1">
                <a:latin typeface="Arial"/>
                <a:cs typeface="Arial"/>
              </a:rPr>
              <a:t>derived</a:t>
            </a:r>
            <a:r>
              <a:rPr lang="de-DE" altLang="zh-CN" sz="1400" dirty="0">
                <a:latin typeface="Arial"/>
                <a:cs typeface="Arial"/>
              </a:rPr>
              <a:t>/</a:t>
            </a:r>
            <a:r>
              <a:rPr lang="de-DE" altLang="zh-CN" sz="1400" dirty="0" err="1">
                <a:latin typeface="Arial"/>
                <a:cs typeface="Arial"/>
              </a:rPr>
              <a:t>vbn</a:t>
            </a:r>
            <a:endParaRPr lang="de-DE" altLang="zh-CN" sz="1400" dirty="0">
              <a:latin typeface="Arial"/>
              <a:cs typeface="Arial"/>
            </a:endParaRPr>
          </a:p>
          <a:p>
            <a:pPr lvl="2"/>
            <a:endParaRPr lang="de-DE" altLang="zh-CN" sz="1400" dirty="0">
              <a:latin typeface="Arial"/>
              <a:cs typeface="Arial"/>
            </a:endParaRPr>
          </a:p>
          <a:p>
            <a:pPr lvl="1"/>
            <a:r>
              <a:rPr lang="de-DE" altLang="zh-CN" sz="1800" dirty="0">
                <a:latin typeface="Arial"/>
                <a:cs typeface="Arial"/>
              </a:rPr>
              <a:t>„save“: Platz 319.</a:t>
            </a:r>
          </a:p>
          <a:p>
            <a:pPr lvl="2"/>
            <a:r>
              <a:rPr lang="de-DE" altLang="zh-CN" sz="1600" dirty="0">
                <a:latin typeface="Arial"/>
                <a:cs typeface="Arial"/>
              </a:rPr>
              <a:t>die Assoziation ist</a:t>
            </a:r>
            <a:r>
              <a:rPr lang="de-DE" altLang="zh-CN" dirty="0">
                <a:latin typeface="Arial"/>
                <a:cs typeface="Arial"/>
              </a:rPr>
              <a:t> </a:t>
            </a:r>
            <a:r>
              <a:rPr lang="de-DE" altLang="zh-CN" sz="1600" dirty="0">
                <a:latin typeface="Arial"/>
                <a:cs typeface="Arial"/>
              </a:rPr>
              <a:t>stark genug, um wichtig zu sein</a:t>
            </a:r>
          </a:p>
          <a:p>
            <a:pPr lvl="2"/>
            <a:r>
              <a:rPr lang="de-DE" altLang="zh-CN" sz="1600" dirty="0">
                <a:latin typeface="Arial"/>
                <a:cs typeface="Arial"/>
              </a:rPr>
              <a:t>aber nicht so stark, dass sie uns in einer Konkordanz angreift</a:t>
            </a:r>
          </a:p>
        </p:txBody>
      </p:sp>
      <p:pic>
        <p:nvPicPr>
          <p:cNvPr id="4" name="图片 3" descr="Bildschirmfoto 2019-11-03 um 16.4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50" y="325908"/>
            <a:ext cx="5400523" cy="5818289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30</a:t>
            </a:fld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7362332" y="6250328"/>
            <a:ext cx="3790310" cy="27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Kenneth Ward Church </a:t>
            </a:r>
            <a:r>
              <a:rPr lang="de-DE" dirty="0" err="1"/>
              <a:t>and</a:t>
            </a:r>
            <a:r>
              <a:rPr lang="de-DE" dirty="0"/>
              <a:t> Patrick Hanks </a:t>
            </a:r>
            <a:r>
              <a:rPr lang="de-DE" sz="1600" dirty="0"/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32176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93737"/>
          </a:xfrm>
        </p:spPr>
        <p:txBody>
          <a:bodyPr>
            <a:normAutofit/>
          </a:bodyPr>
          <a:lstStyle/>
          <a:p>
            <a:r>
              <a:rPr kumimoji="1" lang="de-DE" altLang="zh-CN" sz="2800" dirty="0">
                <a:latin typeface="Arial"/>
                <a:cs typeface="Arial"/>
              </a:rPr>
              <a:t>Konklusion von </a:t>
            </a:r>
            <a:r>
              <a:rPr kumimoji="1" lang="de-DE" altLang="zh-CN" sz="2800" i="1" dirty="0" err="1">
                <a:solidFill>
                  <a:srgbClr val="800000"/>
                </a:solidFill>
                <a:latin typeface="Arial"/>
                <a:cs typeface="Arial"/>
              </a:rPr>
              <a:t>association</a:t>
            </a:r>
            <a:r>
              <a:rPr kumimoji="1" lang="de-DE" altLang="zh-CN" sz="2800" i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kumimoji="1" lang="de-DE" altLang="zh-CN" sz="2800" i="1" dirty="0" err="1">
                <a:solidFill>
                  <a:srgbClr val="800000"/>
                </a:solidFill>
                <a:latin typeface="Arial"/>
                <a:cs typeface="Arial"/>
              </a:rPr>
              <a:t>ratio</a:t>
            </a:r>
            <a:endParaRPr kumimoji="1" lang="zh-CN" altLang="en-US" sz="28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5258" y="1111249"/>
            <a:ext cx="4728283" cy="47414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de-DE" altLang="zh-CN" dirty="0">
                <a:latin typeface="Arial"/>
                <a:cs typeface="Arial"/>
              </a:rPr>
              <a:t>Vorteile:</a:t>
            </a:r>
          </a:p>
          <a:p>
            <a:pPr lvl="1"/>
            <a:r>
              <a:rPr kumimoji="1" lang="de-DE" altLang="zh-CN" dirty="0">
                <a:latin typeface="Arial"/>
                <a:cs typeface="Arial"/>
              </a:rPr>
              <a:t>praktische und objektive Maßnahme.</a:t>
            </a:r>
          </a:p>
          <a:p>
            <a:pPr lvl="1"/>
            <a:r>
              <a:rPr kumimoji="1" lang="de-DE" altLang="zh-CN" dirty="0">
                <a:latin typeface="Arial"/>
                <a:cs typeface="Arial"/>
              </a:rPr>
              <a:t>kann systematisch auf eine große Menge von Materialien angewendet werden</a:t>
            </a:r>
          </a:p>
          <a:p>
            <a:pPr marL="914400" lvl="2" indent="0">
              <a:buNone/>
            </a:pPr>
            <a:r>
              <a:rPr kumimoji="1" lang="de-DE" altLang="zh-CN" dirty="0">
                <a:latin typeface="Arial"/>
                <a:cs typeface="Arial"/>
              </a:rPr>
              <a:t>-&gt; </a:t>
            </a:r>
            <a:r>
              <a:rPr kumimoji="1" lang="de-DE" altLang="zh-CN" sz="1400" dirty="0">
                <a:latin typeface="Arial"/>
                <a:cs typeface="Arial"/>
              </a:rPr>
              <a:t>Die Konsistenz und Produktivität </a:t>
            </a:r>
            <a:r>
              <a:rPr kumimoji="1" lang="en-US" altLang="zh-CN" sz="1400" dirty="0" err="1">
                <a:latin typeface="Arial"/>
                <a:cs typeface="Arial"/>
              </a:rPr>
              <a:t>wird</a:t>
            </a:r>
            <a:r>
              <a:rPr kumimoji="1" lang="en-US" altLang="zh-CN" sz="1400" dirty="0">
                <a:latin typeface="Arial"/>
                <a:cs typeface="Arial"/>
              </a:rPr>
              <a:t> </a:t>
            </a:r>
            <a:r>
              <a:rPr kumimoji="1" lang="de-DE" altLang="zh-CN" sz="1400" dirty="0">
                <a:latin typeface="Arial"/>
                <a:cs typeface="Arial"/>
              </a:rPr>
              <a:t> stetig verbessert.</a:t>
            </a:r>
          </a:p>
          <a:p>
            <a:pPr marL="914400" lvl="2" indent="0">
              <a:buNone/>
            </a:pPr>
            <a:endParaRPr kumimoji="1" lang="de-DE" altLang="zh-CN" sz="1800" dirty="0">
              <a:latin typeface="Arial"/>
              <a:cs typeface="Arial"/>
            </a:endParaRPr>
          </a:p>
          <a:p>
            <a:pPr lvl="1"/>
            <a:r>
              <a:rPr kumimoji="1" lang="de-DE" altLang="zh-CN" dirty="0">
                <a:latin typeface="Arial"/>
                <a:cs typeface="Arial"/>
              </a:rPr>
              <a:t>War ein wichtiges Hilfsmittel für den Lexikographen</a:t>
            </a:r>
          </a:p>
          <a:p>
            <a:pPr marL="914400" lvl="2" indent="0">
              <a:buNone/>
            </a:pPr>
            <a:r>
              <a:rPr kumimoji="1" lang="de-DE" altLang="zh-CN" sz="1400" dirty="0">
                <a:latin typeface="Arial"/>
                <a:cs typeface="Arial"/>
              </a:rPr>
              <a:t>-&gt; Es kann uns bei der Entscheidung helfen, wonach wir suchen sollen. Es bietet eine kurze Übersicht darüber, welche Begleitung unsere Worte halten.</a:t>
            </a:r>
            <a:endParaRPr kumimoji="1" lang="zh-CN" altLang="en-US" sz="1400" dirty="0">
              <a:latin typeface="Arial"/>
              <a:cs typeface="Arial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11250"/>
            <a:ext cx="4754263" cy="47598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de-DE" altLang="zh-CN" dirty="0">
                <a:latin typeface="Arial"/>
                <a:cs typeface="Arial"/>
              </a:rPr>
              <a:t>Nachteile:</a:t>
            </a:r>
          </a:p>
          <a:p>
            <a:pPr lvl="1"/>
            <a:r>
              <a:rPr kumimoji="1" lang="de-DE" altLang="zh-CN" dirty="0">
                <a:latin typeface="Arial"/>
                <a:cs typeface="Arial"/>
              </a:rPr>
              <a:t>die objektive Bewertung kann irreführend sein </a:t>
            </a:r>
          </a:p>
          <a:p>
            <a:pPr marL="914400" lvl="2" indent="0">
              <a:buNone/>
            </a:pPr>
            <a:r>
              <a:rPr kumimoji="1" lang="de-DE" altLang="zh-CN" sz="1400" dirty="0">
                <a:latin typeface="Arial"/>
                <a:cs typeface="Arial"/>
              </a:rPr>
              <a:t>-&gt; Die Punktzahl berücksichtigt </a:t>
            </a:r>
            <a:r>
              <a:rPr kumimoji="1" lang="de-DE" altLang="zh-CN" sz="1400" b="1" dirty="0">
                <a:latin typeface="Arial"/>
                <a:cs typeface="Arial"/>
              </a:rPr>
              <a:t>nur</a:t>
            </a:r>
            <a:r>
              <a:rPr kumimoji="1" lang="de-DE" altLang="zh-CN" sz="1400" dirty="0">
                <a:latin typeface="Arial"/>
                <a:cs typeface="Arial"/>
              </a:rPr>
              <a:t> Verteilungsnachweise.</a:t>
            </a:r>
            <a:endParaRPr kumimoji="1" lang="de-DE" altLang="zh-CN" sz="1800" dirty="0">
              <a:latin typeface="Arial"/>
              <a:cs typeface="Arial"/>
            </a:endParaRPr>
          </a:p>
          <a:p>
            <a:pPr lvl="2"/>
            <a:r>
              <a:rPr kumimoji="1" lang="de-DE" altLang="zh-CN" sz="1400" dirty="0" err="1">
                <a:latin typeface="Arial"/>
                <a:cs typeface="Arial"/>
              </a:rPr>
              <a:t>Bsp.:Die</a:t>
            </a:r>
            <a:r>
              <a:rPr kumimoji="1" lang="de-DE" altLang="zh-CN" sz="1400" dirty="0">
                <a:latin typeface="Arial"/>
                <a:cs typeface="Arial"/>
              </a:rPr>
              <a:t> Methode bevorzugt beispielsweise "</a:t>
            </a:r>
            <a:r>
              <a:rPr kumimoji="1" lang="de-DE" altLang="zh-CN" sz="1400" dirty="0" err="1">
                <a:latin typeface="Arial"/>
                <a:cs typeface="Arial"/>
              </a:rPr>
              <a:t>set</a:t>
            </a:r>
            <a:r>
              <a:rPr kumimoji="1" lang="de-DE" altLang="zh-CN" sz="1400" dirty="0">
                <a:latin typeface="Arial"/>
                <a:cs typeface="Arial"/>
              </a:rPr>
              <a:t> ... </a:t>
            </a:r>
            <a:r>
              <a:rPr kumimoji="1" lang="de-DE" altLang="zh-CN" sz="1400" dirty="0" err="1">
                <a:latin typeface="Arial"/>
                <a:cs typeface="Arial"/>
              </a:rPr>
              <a:t>for</a:t>
            </a:r>
            <a:r>
              <a:rPr kumimoji="1" lang="de-DE" altLang="zh-CN" sz="1400" dirty="0">
                <a:latin typeface="Arial"/>
                <a:cs typeface="Arial"/>
              </a:rPr>
              <a:t>“ gegenüber  "</a:t>
            </a:r>
            <a:r>
              <a:rPr kumimoji="1" lang="de-DE" altLang="zh-CN" sz="1400" dirty="0" err="1">
                <a:latin typeface="Arial"/>
                <a:cs typeface="Arial"/>
              </a:rPr>
              <a:t>set</a:t>
            </a:r>
            <a:r>
              <a:rPr kumimoji="1" lang="de-DE" altLang="zh-CN" sz="1400" dirty="0">
                <a:latin typeface="Arial"/>
                <a:cs typeface="Arial"/>
              </a:rPr>
              <a:t> ... down".</a:t>
            </a:r>
          </a:p>
          <a:p>
            <a:pPr lvl="2"/>
            <a:endParaRPr kumimoji="1" lang="de-DE" altLang="zh-CN" sz="1400" dirty="0">
              <a:latin typeface="Arial"/>
              <a:cs typeface="Arial"/>
            </a:endParaRPr>
          </a:p>
          <a:p>
            <a:pPr lvl="1"/>
            <a:endParaRPr kumimoji="1" lang="de-DE" altLang="zh-CN" dirty="0">
              <a:latin typeface="Arial"/>
              <a:cs typeface="Arial"/>
            </a:endParaRPr>
          </a:p>
          <a:p>
            <a:pPr lvl="1"/>
            <a:r>
              <a:rPr kumimoji="1" lang="de-DE" altLang="zh-CN" dirty="0">
                <a:latin typeface="Arial"/>
                <a:cs typeface="Arial"/>
              </a:rPr>
              <a:t>äußerst oberflächlich</a:t>
            </a:r>
          </a:p>
          <a:p>
            <a:pPr marL="914400" lvl="2" indent="0">
              <a:buNone/>
            </a:pPr>
            <a:r>
              <a:rPr kumimoji="1" lang="de-DE" altLang="zh-CN" sz="1400" dirty="0">
                <a:latin typeface="Arial"/>
                <a:cs typeface="Arial"/>
              </a:rPr>
              <a:t>-&gt; </a:t>
            </a:r>
            <a:r>
              <a:rPr lang="de-DE" altLang="zh-CN" sz="1400" dirty="0"/>
              <a:t>ohne einen expliziten Vorprozess  </a:t>
            </a:r>
          </a:p>
          <a:p>
            <a:pPr marL="914400" lvl="2" indent="0">
              <a:buNone/>
            </a:pPr>
            <a:r>
              <a:rPr lang="de-DE" altLang="zh-CN" sz="1400" dirty="0"/>
              <a:t>       -&gt; X</a:t>
            </a:r>
            <a:endParaRPr kumimoji="1" lang="de-DE" altLang="zh-CN" sz="1400" dirty="0">
              <a:latin typeface="Arial"/>
              <a:cs typeface="Arial"/>
            </a:endParaRPr>
          </a:p>
          <a:p>
            <a:pPr lvl="2"/>
            <a:endParaRPr kumimoji="1" lang="de-DE" altLang="zh-CN" sz="1400" dirty="0">
              <a:latin typeface="Arial"/>
              <a:cs typeface="Arial"/>
            </a:endParaRPr>
          </a:p>
          <a:p>
            <a:pPr lvl="1"/>
            <a:r>
              <a:rPr kumimoji="1" lang="de-DE" altLang="zh-CN" sz="1600" dirty="0">
                <a:latin typeface="Arial"/>
                <a:cs typeface="Arial"/>
              </a:rPr>
              <a:t>Keine der Vorprozesse kann die </a:t>
            </a:r>
            <a:r>
              <a:rPr kumimoji="1" lang="de-DE" altLang="zh-CN" sz="1600" dirty="0" err="1">
                <a:latin typeface="Arial"/>
                <a:cs typeface="Arial"/>
              </a:rPr>
              <a:t>Similarität</a:t>
            </a:r>
            <a:r>
              <a:rPr kumimoji="1" lang="de-DE" altLang="zh-CN" sz="1600" dirty="0">
                <a:latin typeface="Arial"/>
                <a:cs typeface="Arial"/>
              </a:rPr>
              <a:t> </a:t>
            </a:r>
            <a:r>
              <a:rPr kumimoji="1" lang="de-DE" altLang="zh-CN" sz="1600" dirty="0" err="1">
                <a:latin typeface="Arial"/>
                <a:cs typeface="Arial"/>
              </a:rPr>
              <a:t>z.B</a:t>
            </a:r>
            <a:r>
              <a:rPr kumimoji="1" lang="de-DE" altLang="zh-CN" sz="1600" dirty="0">
                <a:latin typeface="Arial"/>
                <a:cs typeface="Arial"/>
              </a:rPr>
              <a:t> zwischen "</a:t>
            </a:r>
            <a:r>
              <a:rPr kumimoji="1" lang="de-DE" altLang="zh-CN" sz="1600" dirty="0" err="1">
                <a:latin typeface="Arial"/>
                <a:cs typeface="Arial"/>
              </a:rPr>
              <a:t>picture</a:t>
            </a:r>
            <a:r>
              <a:rPr kumimoji="1" lang="de-DE" altLang="zh-CN" sz="1600" dirty="0">
                <a:latin typeface="Arial"/>
                <a:cs typeface="Arial"/>
              </a:rPr>
              <a:t>" </a:t>
            </a:r>
            <a:r>
              <a:rPr kumimoji="1" lang="de-DE" altLang="zh-CN" sz="1600" dirty="0" err="1">
                <a:latin typeface="Arial"/>
                <a:cs typeface="Arial"/>
              </a:rPr>
              <a:t>and</a:t>
            </a:r>
            <a:r>
              <a:rPr kumimoji="1" lang="de-DE" altLang="zh-CN" sz="1600" dirty="0">
                <a:latin typeface="Arial"/>
                <a:cs typeface="Arial"/>
              </a:rPr>
              <a:t> "</a:t>
            </a:r>
            <a:r>
              <a:rPr kumimoji="1" lang="de-DE" altLang="zh-CN" sz="1600" dirty="0" err="1">
                <a:latin typeface="Arial"/>
                <a:cs typeface="Arial"/>
              </a:rPr>
              <a:t>photograph</a:t>
            </a:r>
            <a:r>
              <a:rPr kumimoji="1" lang="de-DE" altLang="zh-CN" sz="1600" dirty="0">
                <a:latin typeface="Arial"/>
                <a:cs typeface="Arial"/>
              </a:rPr>
              <a:t>“ </a:t>
            </a:r>
            <a:r>
              <a:rPr kumimoji="1" lang="de-DE" altLang="zh-CN" sz="1600" dirty="0" err="1">
                <a:latin typeface="Arial"/>
                <a:cs typeface="Arial"/>
              </a:rPr>
              <a:t>highlighten</a:t>
            </a:r>
            <a:r>
              <a:rPr kumimoji="1" lang="de-DE" altLang="zh-CN" sz="1600" dirty="0">
                <a:latin typeface="Arial"/>
                <a:cs typeface="Arial"/>
              </a:rPr>
              <a:t>.</a:t>
            </a:r>
            <a:endParaRPr kumimoji="1" lang="zh-CN" altLang="en-US" sz="1600" dirty="0">
              <a:latin typeface="Arial"/>
              <a:cs typeface="Arial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5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Intention und Ziel </a:t>
            </a:r>
            <a:r>
              <a:rPr lang="de-DE" dirty="0" err="1"/>
              <a:t>Dunnings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3845" y="1962540"/>
            <a:ext cx="9601200" cy="3809999"/>
          </a:xfrm>
        </p:spPr>
        <p:txBody>
          <a:bodyPr/>
          <a:lstStyle/>
          <a:p>
            <a:r>
              <a:rPr lang="de-DE" dirty="0"/>
              <a:t>neues praktisches Maß zur Verwendung in verschiedenen Anwendungen</a:t>
            </a:r>
          </a:p>
          <a:p>
            <a:r>
              <a:rPr lang="de-DE" dirty="0"/>
              <a:t>Unter Berücksichtigung statistischer Gegebenheiten</a:t>
            </a:r>
          </a:p>
          <a:p>
            <a:r>
              <a:rPr lang="de-DE" dirty="0"/>
              <a:t>Ziel: soll sowohl mit großen als auch mit kleinen Textproben effektiv funktionieren</a:t>
            </a:r>
          </a:p>
          <a:p>
            <a:r>
              <a:rPr lang="de-DE" dirty="0"/>
              <a:t>Ermöglicht direkten Vergleich häufiger mit seltener Wortvorkommen</a:t>
            </a:r>
          </a:p>
          <a:p>
            <a:endParaRPr lang="de-DE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8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2">
        <p:fade/>
      </p:transition>
    </mc:Choice>
    <mc:Fallback xmlns="">
      <p:transition spd="med" advTm="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de-DE" dirty="0"/>
              <a:t>THE THREE CATAGORIES OF APPROACHES BY RESEARCHERS</a:t>
            </a:r>
          </a:p>
        </p:txBody>
      </p:sp>
      <p:graphicFrame>
        <p:nvGraphicFramePr>
          <p:cNvPr id="4" name="Inhaltsplatzhalter 3" descr="Prozesspfeildiagramm, das drei von links nach rechts angeordnete Schritte mit Aufgabenbeschreibungen für jede Gruppe zeig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45320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33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">
        <p:fade/>
      </p:transition>
    </mc:Choice>
    <mc:Fallback xmlns="">
      <p:transition spd="med" advTm="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Normalverteilung </a:t>
            </a:r>
            <a:r>
              <a:rPr lang="de-DE" sz="2000" dirty="0"/>
              <a:t>( = Gaußverteilung)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ANNAHME: </a:t>
            </a:r>
            <a:r>
              <a:rPr lang="de-DE" dirty="0"/>
              <a:t>Zufallsvariablen unterliegen gleicher Verteilung</a:t>
            </a:r>
          </a:p>
          <a:p>
            <a:r>
              <a:rPr lang="de-DE" dirty="0"/>
              <a:t>Die meisten statistischen Annahmen beruhen auf der Normalverteilung</a:t>
            </a:r>
          </a:p>
          <a:p>
            <a:pPr marL="0" indent="0">
              <a:buNone/>
            </a:pPr>
            <a:r>
              <a:rPr lang="de-DE" dirty="0"/>
              <a:t> → Pearsons x</a:t>
            </a:r>
            <a:r>
              <a:rPr lang="de-DE" dirty="0">
                <a:latin typeface="+mj-lt"/>
                <a:cs typeface="Calibri" panose="020F0502020204030204" pitchFamily="34" charset="0"/>
              </a:rPr>
              <a:t>₂ und z-score </a:t>
            </a:r>
            <a:r>
              <a:rPr lang="de-DE" dirty="0" err="1">
                <a:latin typeface="+mj-lt"/>
                <a:cs typeface="Calibri" panose="020F0502020204030204" pitchFamily="34" charset="0"/>
              </a:rPr>
              <a:t>test</a:t>
            </a:r>
            <a:endParaRPr lang="de-DE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i="1" dirty="0">
                <a:latin typeface="+mj-lt"/>
                <a:cs typeface="Calibri" panose="020F0502020204030204" pitchFamily="34" charset="0"/>
              </a:rPr>
              <a:t>Z-Score : </a:t>
            </a:r>
            <a:r>
              <a:rPr lang="de-DE" dirty="0">
                <a:latin typeface="+mj-lt"/>
                <a:cs typeface="Calibri" panose="020F0502020204030204" pitchFamily="34" charset="0"/>
              </a:rPr>
              <a:t>Differenz Rohwert vom Mittelwert</a:t>
            </a:r>
          </a:p>
          <a:p>
            <a:pPr marL="0" indent="0">
              <a:buNone/>
            </a:pPr>
            <a:r>
              <a:rPr lang="de-DE" b="1" dirty="0">
                <a:latin typeface="+mj-lt"/>
                <a:cs typeface="Calibri" panose="020F0502020204030204" pitchFamily="34" charset="0"/>
              </a:rPr>
              <a:t>KRITIK: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latin typeface="+mj-lt"/>
                <a:cs typeface="Calibri" panose="020F0502020204030204" pitchFamily="34" charset="0"/>
              </a:rPr>
              <a:t>Auftreten seltener Ereignisse lassen sich schlecht vergleichen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latin typeface="+mj-lt"/>
                <a:cs typeface="Calibri" panose="020F0502020204030204" pitchFamily="34" charset="0"/>
              </a:rPr>
              <a:t>Als „selten“ kategorisierte Worte machen einen sehr großen Teil des Korpora aus</a:t>
            </a:r>
          </a:p>
          <a:p>
            <a:endParaRPr lang="de-DE" dirty="0">
              <a:latin typeface="+mj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34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7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">
        <p:fade/>
      </p:transition>
    </mc:Choice>
    <mc:Fallback xmlns="">
      <p:transition spd="med" advTm="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4B9688-F030-43C6-B13E-38C9D2D9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">
        <p:fade/>
      </p:transition>
    </mc:Choice>
    <mc:Fallback xmlns="">
      <p:transition spd="med" advTm="2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20C6B7-2B29-445B-B0E0-4D8BF5F8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3152" y="419450"/>
            <a:ext cx="3657600" cy="4861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Word </a:t>
            </a:r>
            <a:r>
              <a:rPr lang="de-DE" dirty="0" err="1"/>
              <a:t>counts</a:t>
            </a:r>
            <a:r>
              <a:rPr lang="de-DE" dirty="0"/>
              <a:t> in überschaubar großen Texten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Wörter der Frequenz &lt;1 in 50,000 Worten machen 20 – 30% der Englischen Sprache aus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gefunden 0 &lt; x &lt; 5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Auszug von 0.2 % dieser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als „rare“ kategorisierte Worte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beinhaltet viele bekannte Worte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1673503-89B7-4663-9CDB-9FC865AF1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988" y="1057013"/>
            <a:ext cx="4020111" cy="4488110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36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98E3F8-BF8C-44EF-8058-CC35C5C0FA80}"/>
              </a:ext>
            </a:extLst>
          </p:cNvPr>
          <p:cNvSpPr txBox="1"/>
          <p:nvPr/>
        </p:nvSpPr>
        <p:spPr>
          <a:xfrm>
            <a:off x="176169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endParaRPr lang="de-DE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7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">
        <p:fade/>
      </p:transition>
    </mc:Choice>
    <mc:Fallback xmlns="">
      <p:transition spd="med" advTm="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AFD98A-C5F8-4324-AF09-A3F9D6463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3152" y="411061"/>
            <a:ext cx="3657600" cy="491184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Word </a:t>
            </a:r>
            <a:r>
              <a:rPr lang="de-DE" dirty="0" err="1"/>
              <a:t>counts</a:t>
            </a:r>
            <a:r>
              <a:rPr lang="de-DE" dirty="0"/>
              <a:t> in überschaubar großen Texten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Wörter der Frequenz &lt;1 in 50,000 Worten machen 20 – 30% der Englischen Sprache aus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gefunden 0 &lt; x &lt; 5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Auszug von 0.2 % dieser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als „rare“ kategorisierte Worte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beinhaltet viele bekannte Worte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poi</a:t>
            </a:r>
            <a:r>
              <a:rPr lang="de-DE" dirty="0"/>
              <a:t> – natives </a:t>
            </a:r>
            <a:r>
              <a:rPr lang="de-DE" dirty="0" err="1"/>
              <a:t>hawaianisches</a:t>
            </a:r>
            <a:r>
              <a:rPr lang="de-DE" dirty="0"/>
              <a:t> Volksgericht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A345B22-EA94-4D81-ABD4-8342EDD17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2708" y="956344"/>
            <a:ext cx="4260115" cy="4580389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0EFA78E-0C54-4AE9-BEB4-311BCE92B8F1}"/>
              </a:ext>
            </a:extLst>
          </p:cNvPr>
          <p:cNvSpPr/>
          <p:nvPr/>
        </p:nvSpPr>
        <p:spPr>
          <a:xfrm>
            <a:off x="3481432" y="3429000"/>
            <a:ext cx="553674" cy="26215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37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8862A9-7D87-476C-B79E-E6BC32EF45DB}"/>
              </a:ext>
            </a:extLst>
          </p:cNvPr>
          <p:cNvSpPr txBox="1"/>
          <p:nvPr/>
        </p:nvSpPr>
        <p:spPr>
          <a:xfrm>
            <a:off x="176169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1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">
        <p:fade/>
      </p:transition>
    </mc:Choice>
    <mc:Fallback xmlns="">
      <p:transition spd="med" advTm="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0724D-401A-4DB1-909D-B86D81FF0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53006"/>
            <a:ext cx="9601200" cy="5338195"/>
          </a:xfrm>
        </p:spPr>
        <p:txBody>
          <a:bodyPr/>
          <a:lstStyle/>
          <a:p>
            <a:pPr algn="just"/>
            <a:endParaRPr lang="de-DE" dirty="0"/>
          </a:p>
          <a:p>
            <a:pPr algn="just"/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r>
              <a:rPr lang="de-DE" dirty="0"/>
              <a:t>wenn Wörter des alltäglichen Gebrauchs als „selten“ eingestuft werden, dann müssen zukünftig statistische Arbeiten die Wahrscheinlichkeiten eines „seltenen“–Wortes mehr gewichten</a:t>
            </a:r>
          </a:p>
          <a:p>
            <a:pPr marL="0" indent="0" algn="just">
              <a:buNone/>
            </a:pPr>
            <a:r>
              <a:rPr lang="de-DE" dirty="0"/>
              <a:t>die meisten Worte im Text sind alltägliche Worte, im Kontext des gesamten Vokabulars sind sie jedoch als „selten“ eingestuft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50A328CE-0A33-4867-A991-8C24C6697313}"/>
              </a:ext>
            </a:extLst>
          </p:cNvPr>
          <p:cNvSpPr/>
          <p:nvPr/>
        </p:nvSpPr>
        <p:spPr>
          <a:xfrm>
            <a:off x="1006679" y="3600275"/>
            <a:ext cx="288721" cy="21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38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2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">
        <p:fade/>
      </p:transition>
    </mc:Choice>
    <mc:Fallback xmlns="">
      <p:transition spd="med" advTm="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B4467-A7F0-416A-983A-EB53F92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Chi – </a:t>
            </a:r>
            <a:r>
              <a:rPr lang="de-DE" dirty="0" err="1"/>
              <a:t>Squared</a:t>
            </a:r>
            <a:r>
              <a:rPr lang="de-DE" dirty="0"/>
              <a:t> – Test *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C5E8D-AD25-4835-98F6-509BB62B1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  vergleicht beobachtete Ereignisse mit erwarteten, unter der Annahme, dass die   	einzelnen Ereignisse unabhängig voneinander sind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4F92776-849C-4C4E-9A37-F26B0213295E}"/>
              </a:ext>
            </a:extLst>
          </p:cNvPr>
          <p:cNvSpPr/>
          <p:nvPr/>
        </p:nvSpPr>
        <p:spPr>
          <a:xfrm>
            <a:off x="1417739" y="3632433"/>
            <a:ext cx="335560" cy="12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Kenneth Ward Church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13152" y="2995011"/>
            <a:ext cx="3657600" cy="29322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 American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scientist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Human Language Technology Center </a:t>
            </a:r>
            <a:r>
              <a:rPr lang="de-DE" dirty="0" err="1"/>
              <a:t>of</a:t>
            </a:r>
            <a:r>
              <a:rPr lang="de-DE" dirty="0"/>
              <a:t> Excellence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Johns Hopkins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Ph.D</a:t>
            </a:r>
            <a:r>
              <a:rPr lang="de-DE" dirty="0"/>
              <a:t>., MS, </a:t>
            </a:r>
            <a:r>
              <a:rPr lang="de-DE" dirty="0" err="1"/>
              <a:t>and</a:t>
            </a:r>
            <a:r>
              <a:rPr lang="de-DE" dirty="0"/>
              <a:t> SB </a:t>
            </a:r>
            <a:r>
              <a:rPr lang="de-DE" dirty="0" err="1"/>
              <a:t>degrees</a:t>
            </a:r>
            <a:r>
              <a:rPr lang="de-DE" dirty="0"/>
              <a:t> in 1983, 1980, </a:t>
            </a:r>
            <a:r>
              <a:rPr lang="de-DE" dirty="0" err="1"/>
              <a:t>and</a:t>
            </a:r>
            <a:r>
              <a:rPr lang="de-DE" dirty="0"/>
              <a:t> 1978, all </a:t>
            </a:r>
            <a:r>
              <a:rPr lang="de-DE" dirty="0" err="1"/>
              <a:t>from</a:t>
            </a:r>
            <a:r>
              <a:rPr lang="de-DE" dirty="0"/>
              <a:t> MIT in Computer Science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</a:t>
            </a:fld>
            <a:endParaRPr lang="de-DE" dirty="0"/>
          </a:p>
        </p:txBody>
      </p:sp>
      <p:pic>
        <p:nvPicPr>
          <p:cNvPr id="6" name="图片 5" descr="Bildschirmfoto 2019-11-04 um 22.3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11" y="525574"/>
            <a:ext cx="3874323" cy="5763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89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34">
        <p:fade/>
      </p:transition>
    </mc:Choice>
    <mc:Fallback xmlns="">
      <p:transition spd="med" advTm="4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9655F-3989-404F-8411-3B111DD7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Binomiale</a:t>
            </a:r>
            <a:r>
              <a:rPr lang="de-DE" dirty="0"/>
              <a:t> Verteilung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916AB4-9DA8-43CC-9C26-74E3732D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Zählung der </a:t>
            </a:r>
            <a:r>
              <a:rPr lang="de-DE" b="1" dirty="0"/>
              <a:t>positiven Ereignisse </a:t>
            </a:r>
            <a:r>
              <a:rPr lang="de-DE" dirty="0"/>
              <a:t>bei </a:t>
            </a:r>
            <a:r>
              <a:rPr lang="de-DE" i="1" dirty="0"/>
              <a:t>wiederholten</a:t>
            </a:r>
            <a:r>
              <a:rPr lang="de-DE" dirty="0"/>
              <a:t>, stets </a:t>
            </a:r>
            <a:r>
              <a:rPr lang="de-DE" i="1" dirty="0"/>
              <a:t>identischen</a:t>
            </a:r>
            <a:r>
              <a:rPr lang="de-DE" dirty="0"/>
              <a:t>, voneinander </a:t>
            </a:r>
            <a:r>
              <a:rPr lang="de-DE" i="1" dirty="0"/>
              <a:t>unabhängigen</a:t>
            </a:r>
            <a:r>
              <a:rPr lang="de-DE" dirty="0"/>
              <a:t> Versuchen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Beispiel hierfür : </a:t>
            </a:r>
            <a:r>
              <a:rPr lang="de-DE" dirty="0"/>
              <a:t>Münzwurf</a:t>
            </a:r>
          </a:p>
          <a:p>
            <a:r>
              <a:rPr lang="de-DE" dirty="0"/>
              <a:t>Wiederholte Sequenz von </a:t>
            </a:r>
            <a:r>
              <a:rPr lang="de-DE" dirty="0" err="1"/>
              <a:t>binomial</a:t>
            </a:r>
            <a:r>
              <a:rPr lang="de-DE" dirty="0"/>
              <a:t> Versuchen</a:t>
            </a:r>
          </a:p>
          <a:p>
            <a:r>
              <a:rPr lang="de-DE" dirty="0"/>
              <a:t>Jedes Wort im Text wird mit dem zu zählenden Wort verglichen</a:t>
            </a:r>
          </a:p>
          <a:p>
            <a:pPr marL="0" indent="0">
              <a:buNone/>
            </a:pPr>
            <a:r>
              <a:rPr lang="de-DE" sz="3200" dirty="0"/>
              <a:t>!</a:t>
            </a:r>
            <a:r>
              <a:rPr lang="de-DE" dirty="0"/>
              <a:t> Die Vergleiche der Worte zueinander ist nicht unabhängig der bereits gesehenen Worte</a:t>
            </a:r>
          </a:p>
          <a:p>
            <a:r>
              <a:rPr lang="de-DE" b="1" dirty="0"/>
              <a:t>ABER:</a:t>
            </a:r>
            <a:r>
              <a:rPr lang="de-DE" dirty="0"/>
              <a:t> je größer der lexikalische Abstand der Worte </a:t>
            </a:r>
            <a:r>
              <a:rPr lang="de-DE" i="1" dirty="0"/>
              <a:t>zueinander</a:t>
            </a:r>
            <a:r>
              <a:rPr lang="de-DE" dirty="0"/>
              <a:t>, desto größer wird die Unabhängigkeit der Worte </a:t>
            </a:r>
            <a:r>
              <a:rPr lang="de-DE" i="1" dirty="0"/>
              <a:t>voneinander</a:t>
            </a:r>
          </a:p>
          <a:p>
            <a:r>
              <a:rPr lang="de-DE" dirty="0"/>
              <a:t>Annahme : Wahrscheinlichkeit für gesehenes Wort variiert nicht</a:t>
            </a:r>
          </a:p>
          <a:p>
            <a:r>
              <a:rPr lang="de-DE" dirty="0"/>
              <a:t>**</a:t>
            </a:r>
          </a:p>
          <a:p>
            <a:endParaRPr lang="de-DE" i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3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8F118-B2E7-4864-8664-D28489B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Binomial</a:t>
            </a:r>
            <a:r>
              <a:rPr lang="de-DE" dirty="0"/>
              <a:t> Distribution </a:t>
            </a:r>
            <a:r>
              <a:rPr lang="de-DE" dirty="0" err="1"/>
              <a:t>for</a:t>
            </a:r>
            <a:r>
              <a:rPr lang="de-DE" dirty="0"/>
              <a:t> Text Analysis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43ACB21-A6CA-405C-8CF0-6A74DA24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86" y="872456"/>
            <a:ext cx="5712903" cy="517600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0D88F8-46D0-4391-B038-17128EF3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Binomial</a:t>
            </a:r>
            <a:r>
              <a:rPr lang="de-DE" dirty="0"/>
              <a:t> – gestrichelte Linie</a:t>
            </a:r>
          </a:p>
          <a:p>
            <a:r>
              <a:rPr lang="de-DE" dirty="0"/>
              <a:t>Normal – durchgezogene Linie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Mean </a:t>
            </a:r>
            <a:r>
              <a:rPr lang="de-DE" dirty="0" err="1"/>
              <a:t>np</a:t>
            </a:r>
            <a:r>
              <a:rPr lang="de-DE" dirty="0"/>
              <a:t> auf 5, 10 und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Varianz  &gt; 5      ähnlich 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115D092-A752-4484-B33F-CA5CE6986DEA}"/>
              </a:ext>
            </a:extLst>
          </p:cNvPr>
          <p:cNvCxnSpPr/>
          <p:nvPr/>
        </p:nvCxnSpPr>
        <p:spPr>
          <a:xfrm>
            <a:off x="9764785" y="4261607"/>
            <a:ext cx="243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41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5C2951-FC53-4B0D-AA45-728DC39319AD}"/>
              </a:ext>
            </a:extLst>
          </p:cNvPr>
          <p:cNvSpPr txBox="1"/>
          <p:nvPr/>
        </p:nvSpPr>
        <p:spPr>
          <a:xfrm>
            <a:off x="176169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4900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FEB81-8526-43AB-A616-ABCE3A76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Wahrscheinlichkeit für Treffer &gt;= 1 in 100 Worten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5117913-6B48-40E9-919E-0318CF5F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515" y="2585920"/>
            <a:ext cx="3277057" cy="168616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1F85BC-7734-4D66-B863-90CB255B4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Je seltener das Vorkommen eines Wortes, desto ungenauer die Werte der Normalverteilung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Werte der </a:t>
            </a:r>
            <a:r>
              <a:rPr lang="de-DE" dirty="0" err="1"/>
              <a:t>binomialen</a:t>
            </a:r>
            <a:r>
              <a:rPr lang="de-DE" dirty="0"/>
              <a:t> Versuche sind wesentlich aussagekräftiger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Binomiale</a:t>
            </a:r>
            <a:r>
              <a:rPr lang="de-DE" dirty="0"/>
              <a:t> Werte leichter weiterzuverarbeiten 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42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1FADE4-FAA0-4C08-96B3-FF4C2C644211}"/>
              </a:ext>
            </a:extLst>
          </p:cNvPr>
          <p:cNvSpPr txBox="1"/>
          <p:nvPr/>
        </p:nvSpPr>
        <p:spPr>
          <a:xfrm>
            <a:off x="176169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13864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34837-9798-4863-BAB5-6B3A0BB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Likelihood</a:t>
            </a:r>
            <a:r>
              <a:rPr lang="de-DE" dirty="0"/>
              <a:t> Ratio 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7F8B76-9F67-43F8-A3DB-A6C6A7E3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Verbesserte statistische Resultate</a:t>
            </a:r>
          </a:p>
          <a:p>
            <a:r>
              <a:rPr lang="de-DE" dirty="0"/>
              <a:t>Verlangt wesentlich kleinere Textmenge für eine Analyse</a:t>
            </a:r>
          </a:p>
          <a:p>
            <a:r>
              <a:rPr lang="de-DE" dirty="0"/>
              <a:t>Vergleich zwischen seltenen und häufigen Worten gelingt beides effektiver</a:t>
            </a:r>
          </a:p>
          <a:p>
            <a:r>
              <a:rPr lang="de-DE" dirty="0"/>
              <a:t>Kurz :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A5C2D8-9C39-4676-8E1B-3512F7F00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3" y="3690908"/>
            <a:ext cx="3038588" cy="1152554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43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048379-2B10-479E-A236-776ED84C91A9}"/>
              </a:ext>
            </a:extLst>
          </p:cNvPr>
          <p:cNvSpPr txBox="1"/>
          <p:nvPr/>
        </p:nvSpPr>
        <p:spPr>
          <a:xfrm>
            <a:off x="384028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5559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774B50-03A3-4B9B-9CFE-EC37877C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11061"/>
            <a:ext cx="9601200" cy="5380139"/>
          </a:xfrm>
        </p:spPr>
        <p:txBody>
          <a:bodyPr/>
          <a:lstStyle/>
          <a:p>
            <a:r>
              <a:rPr lang="de-DE" dirty="0"/>
              <a:t>Nach einiger </a:t>
            </a:r>
            <a:r>
              <a:rPr lang="de-DE" b="1" dirty="0" err="1"/>
              <a:t>Formelherleitungen</a:t>
            </a:r>
            <a:r>
              <a:rPr lang="de-DE" b="1" dirty="0"/>
              <a:t>*</a:t>
            </a:r>
            <a:r>
              <a:rPr lang="de-DE" dirty="0"/>
              <a:t> ergibt sich </a:t>
            </a:r>
          </a:p>
          <a:p>
            <a:pPr marL="0" indent="0">
              <a:buNone/>
            </a:pPr>
            <a:r>
              <a:rPr lang="de-DE" dirty="0"/>
              <a:t>	-&gt; selbe statistische Struktur, welche im Chi Square Test verwendet wird</a:t>
            </a:r>
          </a:p>
          <a:p>
            <a:pPr marL="0" indent="0">
              <a:buNone/>
            </a:pPr>
            <a:r>
              <a:rPr lang="de-DE" dirty="0"/>
              <a:t>	-&gt; erkennbare Abhängigkeit der Ergebnisse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FBEFDE-DB8D-412A-92C0-8796064A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3795"/>
            <a:ext cx="3972479" cy="3467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F32DF6-EA27-4717-B4B9-82BB16F7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23" y="1876190"/>
            <a:ext cx="3639058" cy="33627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A2857C-2DDD-4E08-8C45-FFA842D75324}"/>
              </a:ext>
            </a:extLst>
          </p:cNvPr>
          <p:cNvSpPr txBox="1"/>
          <p:nvPr/>
        </p:nvSpPr>
        <p:spPr>
          <a:xfrm>
            <a:off x="438150" y="6262273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</a:t>
            </a:r>
            <a:r>
              <a:rPr lang="de-DE" sz="1200" dirty="0"/>
              <a:t>siehe Paper Seite 66-68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44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7F2070-769F-463B-912E-1770500AF364}"/>
              </a:ext>
            </a:extLst>
          </p:cNvPr>
          <p:cNvSpPr txBox="1"/>
          <p:nvPr/>
        </p:nvSpPr>
        <p:spPr>
          <a:xfrm>
            <a:off x="492299" y="6512115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26505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7EAA6-F7F4-44E8-AAB9-05FBF30F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Kollokationen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95CE60-50B5-4057-B646-BDB603ED9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Mithilfe der vorgestellten Methoden startet der Versuch Wort-Kollokationen zu finden</a:t>
            </a:r>
          </a:p>
          <a:p>
            <a:r>
              <a:rPr lang="de-DE" dirty="0"/>
              <a:t>Basierend auf der signifikant höheren Wahrscheinlichkeit eines gemeinsamen Auftretens zweier Worte</a:t>
            </a:r>
          </a:p>
          <a:p>
            <a:r>
              <a:rPr lang="de-DE" dirty="0"/>
              <a:t>Test an Text der Union Bank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Switzerland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	31.777 Worte</a:t>
            </a:r>
          </a:p>
          <a:p>
            <a:pPr marL="0" indent="0">
              <a:buNone/>
            </a:pPr>
            <a:r>
              <a:rPr lang="de-DE" dirty="0"/>
              <a:t>             aus den Ergebnissen wird eine Liste erstellt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AB453BC-FB00-42CB-A5EB-000A6580BDED}"/>
              </a:ext>
            </a:extLst>
          </p:cNvPr>
          <p:cNvCxnSpPr/>
          <p:nvPr/>
        </p:nvCxnSpPr>
        <p:spPr>
          <a:xfrm>
            <a:off x="1443038" y="4229099"/>
            <a:ext cx="742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31310DE-9E33-4B13-A434-B72EF600ABE3}"/>
              </a:ext>
            </a:extLst>
          </p:cNvPr>
          <p:cNvCxnSpPr/>
          <p:nvPr/>
        </p:nvCxnSpPr>
        <p:spPr>
          <a:xfrm>
            <a:off x="1443038" y="4695824"/>
            <a:ext cx="742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0EE931F-787C-480C-9A37-31ECCCDC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169" y="4937779"/>
            <a:ext cx="3157661" cy="853421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45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863A61-5268-433A-AA46-9718848DBA5C}"/>
              </a:ext>
            </a:extLst>
          </p:cNvPr>
          <p:cNvSpPr txBox="1"/>
          <p:nvPr/>
        </p:nvSpPr>
        <p:spPr>
          <a:xfrm>
            <a:off x="517320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6640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E87F3-C80B-4976-BF02-C12D6BD3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HERANGEHENSWEISE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AE840A-EF14-4E6E-8015-B3FF86A7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Binomiale</a:t>
            </a:r>
            <a:r>
              <a:rPr lang="de-DE" dirty="0"/>
              <a:t> Analyse:</a:t>
            </a:r>
          </a:p>
          <a:p>
            <a:r>
              <a:rPr lang="de-DE" dirty="0"/>
              <a:t>p(A|B) = p(A|~B) = p(A) ????</a:t>
            </a:r>
          </a:p>
          <a:p>
            <a:pPr marL="0" indent="0">
              <a:buNone/>
            </a:pPr>
            <a:r>
              <a:rPr lang="de-DE" dirty="0"/>
              <a:t>	Nullhypothese : A und B unabhängig voneinander</a:t>
            </a:r>
          </a:p>
          <a:p>
            <a:pPr marL="0" indent="0">
              <a:buNone/>
            </a:pPr>
            <a:r>
              <a:rPr lang="de-DE" dirty="0"/>
              <a:t>	Kein Beweis für feste Wortverbindungen</a:t>
            </a:r>
          </a:p>
          <a:p>
            <a:pPr marL="0" indent="0">
              <a:buNone/>
            </a:pPr>
            <a:r>
              <a:rPr lang="de-DE" dirty="0"/>
              <a:t>	ergibt Wort – Paare welche OFT gemeinsam auftreten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9B91F8D-5B0C-4199-9C79-CE11AA9C768D}"/>
              </a:ext>
            </a:extLst>
          </p:cNvPr>
          <p:cNvCxnSpPr/>
          <p:nvPr/>
        </p:nvCxnSpPr>
        <p:spPr>
          <a:xfrm>
            <a:off x="1464469" y="3200399"/>
            <a:ext cx="657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8E7F12C-01FD-4DA6-B86B-B507BE6BB901}"/>
              </a:ext>
            </a:extLst>
          </p:cNvPr>
          <p:cNvCxnSpPr/>
          <p:nvPr/>
        </p:nvCxnSpPr>
        <p:spPr>
          <a:xfrm>
            <a:off x="1007269" y="3643312"/>
            <a:ext cx="900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24B502A-DA77-4615-9AF3-E0697DE73B2B}"/>
              </a:ext>
            </a:extLst>
          </p:cNvPr>
          <p:cNvCxnSpPr>
            <a:cxnSpLocks/>
          </p:cNvCxnSpPr>
          <p:nvPr/>
        </p:nvCxnSpPr>
        <p:spPr>
          <a:xfrm>
            <a:off x="566738" y="4181476"/>
            <a:ext cx="1085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6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CFC5A69-90ED-4508-BC4A-24FBCCAB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45" y="0"/>
            <a:ext cx="449570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47</a:t>
            </a:fld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8AE4D1E-72E5-4EE4-9995-DD2493E4210C}"/>
              </a:ext>
            </a:extLst>
          </p:cNvPr>
          <p:cNvSpPr/>
          <p:nvPr/>
        </p:nvSpPr>
        <p:spPr>
          <a:xfrm>
            <a:off x="3657600" y="2227698"/>
            <a:ext cx="545284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B3FCFA78-B202-40B9-8526-31C5C290231D}"/>
              </a:ext>
            </a:extLst>
          </p:cNvPr>
          <p:cNvSpPr/>
          <p:nvPr/>
        </p:nvSpPr>
        <p:spPr>
          <a:xfrm>
            <a:off x="3657600" y="4177927"/>
            <a:ext cx="545284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4DA07A4-B718-4142-AF3E-83387C736FB2}"/>
              </a:ext>
            </a:extLst>
          </p:cNvPr>
          <p:cNvSpPr/>
          <p:nvPr/>
        </p:nvSpPr>
        <p:spPr>
          <a:xfrm>
            <a:off x="3657600" y="5485423"/>
            <a:ext cx="545284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963E73E-7054-407A-8E32-211FF0EEC677}"/>
              </a:ext>
            </a:extLst>
          </p:cNvPr>
          <p:cNvSpPr/>
          <p:nvPr/>
        </p:nvSpPr>
        <p:spPr>
          <a:xfrm>
            <a:off x="3657600" y="4501115"/>
            <a:ext cx="545284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5D25BB-5A22-4BC8-A539-D482215CDA83}"/>
              </a:ext>
            </a:extLst>
          </p:cNvPr>
          <p:cNvSpPr txBox="1"/>
          <p:nvPr/>
        </p:nvSpPr>
        <p:spPr>
          <a:xfrm>
            <a:off x="-75500" y="6627168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29421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18CE0DC-5E55-43D6-BB1E-AB160F5D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23" y="0"/>
            <a:ext cx="3660354" cy="685800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B70F43-D8AE-4B4B-A972-6E392B50A6B9}"/>
              </a:ext>
            </a:extLst>
          </p:cNvPr>
          <p:cNvSpPr txBox="1"/>
          <p:nvPr/>
        </p:nvSpPr>
        <p:spPr>
          <a:xfrm>
            <a:off x="0" y="6512115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14345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379B8AA-6B05-497B-BD9F-8DB705DF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3" y="900113"/>
            <a:ext cx="8786812" cy="4486275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3FD36F-E8D7-405A-A0B0-237A219CD074}"/>
              </a:ext>
            </a:extLst>
          </p:cNvPr>
          <p:cNvSpPr txBox="1"/>
          <p:nvPr/>
        </p:nvSpPr>
        <p:spPr>
          <a:xfrm>
            <a:off x="0" y="6627168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Grafik aus </a:t>
            </a:r>
            <a:r>
              <a:rPr lang="de-DE" sz="900" dirty="0" err="1"/>
              <a:t>Accurate</a:t>
            </a:r>
            <a:r>
              <a:rPr lang="de-DE" sz="900" dirty="0"/>
              <a:t> Methods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dirty="0" err="1"/>
              <a:t>Statistics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Suprise</a:t>
            </a:r>
            <a:r>
              <a:rPr lang="de-DE" sz="900" dirty="0"/>
              <a:t> and </a:t>
            </a:r>
            <a:r>
              <a:rPr lang="de-DE" sz="900" dirty="0" err="1"/>
              <a:t>Coincidence</a:t>
            </a:r>
            <a:r>
              <a:rPr lang="de-DE" sz="900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3461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Patrick Hanks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Born in 1940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English </a:t>
            </a:r>
            <a:r>
              <a:rPr lang="de-DE" dirty="0" err="1"/>
              <a:t>lexicographer</a:t>
            </a:r>
            <a:r>
              <a:rPr lang="de-DE" dirty="0"/>
              <a:t>, </a:t>
            </a:r>
            <a:r>
              <a:rPr lang="de-DE" dirty="0" err="1"/>
              <a:t>corpus</a:t>
            </a:r>
            <a:r>
              <a:rPr lang="de-DE" dirty="0"/>
              <a:t> </a:t>
            </a:r>
            <a:r>
              <a:rPr lang="de-DE" dirty="0" err="1"/>
              <a:t>linguist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onomastician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educated</a:t>
            </a:r>
            <a:r>
              <a:rPr lang="de-DE" dirty="0"/>
              <a:t> at </a:t>
            </a:r>
            <a:r>
              <a:rPr lang="de-DE" dirty="0" err="1"/>
              <a:t>Ardingly</a:t>
            </a:r>
            <a:r>
              <a:rPr lang="de-DE" dirty="0"/>
              <a:t> College, University College, Oxford (BA, MA) and Masaryk University (PhD)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7" name="图片 6" descr="Bildschirmfoto 2019-11-04 um 22.17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8" y="570542"/>
            <a:ext cx="4724400" cy="5791200"/>
          </a:xfrm>
          <a:prstGeom prst="rect">
            <a:avLst/>
          </a:prstGeom>
        </p:spPr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5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6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34">
        <p:fade/>
      </p:transition>
    </mc:Choice>
    <mc:Fallback xmlns="">
      <p:transition spd="med" advTm="4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E273D-E3F8-419C-8FCD-63B17723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937D0-F962-41D5-AAED-62A4745AF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Annahmen der Normalverteilung führen in den meisten Fällen zu ungenauen Ergebnissen und Überbewertung seltener Ereignisse</a:t>
            </a:r>
          </a:p>
          <a:p>
            <a:r>
              <a:rPr lang="de-DE" dirty="0"/>
              <a:t>Viele statistische Analysen sind viel zu naiv durchgeführt worden</a:t>
            </a:r>
          </a:p>
          <a:p>
            <a:r>
              <a:rPr lang="de-DE" dirty="0"/>
              <a:t>Die vorgestellten Methoden ermöglichen genauere Analysen auf kleinerer Textbasis</a:t>
            </a:r>
          </a:p>
          <a:p>
            <a:r>
              <a:rPr lang="de-DE" dirty="0"/>
              <a:t>Die Arbeit ist zum Zeitpunkt ihrer Erstellung nur ein Entwurf, der weiter ausgearbeitet werden muss. 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6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027DB-D992-4C09-852C-BFFDA911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 Stellungnahme Dunning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767D62-6CD7-4146-9FB1-D88BFD125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Ted Dunning am Donnerstag, den 31.Oktober 2019, via Mail an pirapakaran@cl.uni-heidelberg.de</a:t>
            </a:r>
          </a:p>
        </p:txBody>
      </p:sp>
    </p:spTree>
    <p:extLst>
      <p:ext uri="{BB962C8B-B14F-4D97-AF65-F5344CB8AC3E}">
        <p14:creationId xmlns:p14="http://schemas.microsoft.com/office/powerpoint/2010/main" val="24993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AA28E38-83BF-4B1D-93D2-4C4C3247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1690445"/>
            <a:ext cx="11841227" cy="34771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6C2FA5-9475-492F-A42B-ED5BBEB7C854}"/>
              </a:ext>
            </a:extLst>
          </p:cNvPr>
          <p:cNvSpPr txBox="1"/>
          <p:nvPr/>
        </p:nvSpPr>
        <p:spPr>
          <a:xfrm>
            <a:off x="436228" y="620785"/>
            <a:ext cx="1115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Frage: „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a </a:t>
            </a:r>
            <a:r>
              <a:rPr lang="de-DE" dirty="0" err="1"/>
              <a:t>critic</a:t>
            </a:r>
            <a:r>
              <a:rPr lang="de-DE" dirty="0"/>
              <a:t> on Church and Hanks Paper, </a:t>
            </a:r>
            <a:r>
              <a:rPr lang="de-DE" dirty="0" err="1"/>
              <a:t>or</a:t>
            </a:r>
            <a:r>
              <a:rPr lang="de-DE" dirty="0"/>
              <a:t> was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motivated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statical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at </a:t>
            </a:r>
            <a:r>
              <a:rPr lang="de-DE" dirty="0" err="1"/>
              <a:t>that</a:t>
            </a:r>
            <a:r>
              <a:rPr lang="de-DE" dirty="0"/>
              <a:t> time in </a:t>
            </a:r>
            <a:r>
              <a:rPr lang="de-DE" dirty="0" err="1"/>
              <a:t>general</a:t>
            </a:r>
            <a:r>
              <a:rPr lang="de-DE" dirty="0"/>
              <a:t>?“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52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95FC40-3A29-4EF1-B165-180D30F07241}"/>
              </a:ext>
            </a:extLst>
          </p:cNvPr>
          <p:cNvSpPr txBox="1"/>
          <p:nvPr/>
        </p:nvSpPr>
        <p:spPr>
          <a:xfrm>
            <a:off x="176169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Ted Dunning via Mail an pirapakaran@cl.uni-heidelberg.de</a:t>
            </a:r>
          </a:p>
        </p:txBody>
      </p:sp>
    </p:spTree>
    <p:extLst>
      <p:ext uri="{BB962C8B-B14F-4D97-AF65-F5344CB8AC3E}">
        <p14:creationId xmlns:p14="http://schemas.microsoft.com/office/powerpoint/2010/main" val="36023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64A3689-7AD5-4E1B-BEDE-342094F01552}"/>
              </a:ext>
            </a:extLst>
          </p:cNvPr>
          <p:cNvSpPr txBox="1"/>
          <p:nvPr/>
        </p:nvSpPr>
        <p:spPr>
          <a:xfrm>
            <a:off x="2810311" y="528506"/>
            <a:ext cx="102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Frage: „</a:t>
            </a:r>
            <a:r>
              <a:rPr lang="en-US" sz="1600" dirty="0"/>
              <a:t>Do you think the problems you mention in your paper, especially</a:t>
            </a:r>
            <a:br>
              <a:rPr lang="en-US" sz="1600" dirty="0"/>
            </a:br>
            <a:r>
              <a:rPr lang="en-US" sz="1600" dirty="0"/>
              <a:t>about the methods not working well for smaller </a:t>
            </a:r>
            <a:r>
              <a:rPr lang="en-US" sz="1600" dirty="0" err="1"/>
              <a:t>textsamples</a:t>
            </a:r>
            <a:r>
              <a:rPr lang="en-US" sz="1600" dirty="0"/>
              <a:t> (N) is still</a:t>
            </a:r>
            <a:br>
              <a:rPr lang="en-US" sz="1600" dirty="0"/>
            </a:br>
            <a:r>
              <a:rPr lang="en-US" sz="1600" dirty="0"/>
              <a:t>up to date? Or does the fact, that samples nowadays are big in most of</a:t>
            </a:r>
            <a:br>
              <a:rPr lang="en-US" sz="1600" dirty="0"/>
            </a:br>
            <a:r>
              <a:rPr lang="en-US" sz="1600" dirty="0"/>
              <a:t>the cases qualify the statement about the problems of mutual information</a:t>
            </a:r>
            <a:br>
              <a:rPr lang="en-US" sz="1600" dirty="0"/>
            </a:br>
            <a:r>
              <a:rPr lang="en-US" sz="1600" dirty="0"/>
              <a:t>in your paper?”</a:t>
            </a: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F03268-59A4-4763-BBC9-61747680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2550253"/>
            <a:ext cx="11717385" cy="1536063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53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5CFADC-0E1C-4766-A78B-CBAF01913469}"/>
              </a:ext>
            </a:extLst>
          </p:cNvPr>
          <p:cNvSpPr txBox="1"/>
          <p:nvPr/>
        </p:nvSpPr>
        <p:spPr>
          <a:xfrm>
            <a:off x="176169" y="6400897"/>
            <a:ext cx="5578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Ted Dunning via Mail an pirapakaran@cl.uni-heidelberg.de</a:t>
            </a:r>
          </a:p>
        </p:txBody>
      </p:sp>
    </p:spTree>
    <p:extLst>
      <p:ext uri="{BB962C8B-B14F-4D97-AF65-F5344CB8AC3E}">
        <p14:creationId xmlns:p14="http://schemas.microsoft.com/office/powerpoint/2010/main" val="37339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0CEF7-DFB3-4F06-B1CB-535A8B85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86615"/>
            <a:ext cx="9601200" cy="1142385"/>
          </a:xfrm>
        </p:spPr>
        <p:txBody>
          <a:bodyPr>
            <a:normAutofit/>
          </a:bodyPr>
          <a:lstStyle/>
          <a:p>
            <a:pPr algn="ctr"/>
            <a:r>
              <a:rPr lang="de-DE" sz="6000" dirty="0"/>
              <a:t>KRITIK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7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EF576-6340-4454-83E6-F338B28F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eure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D8658-A3D1-480C-BA48-350DF17ED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Diskussionsrunde im Anschluss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TED DUNNING </a:t>
            </a:r>
          </a:p>
        </p:txBody>
      </p:sp>
      <p:pic>
        <p:nvPicPr>
          <p:cNvPr id="5" name="Inhaltsplatzhalt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7044" y="571500"/>
            <a:ext cx="3810000" cy="5715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Student an der New Mexico State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PhD</a:t>
            </a:r>
            <a:r>
              <a:rPr lang="de-DE" dirty="0"/>
              <a:t> in Computing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Immernoch</a:t>
            </a:r>
            <a:r>
              <a:rPr lang="de-DE" dirty="0"/>
              <a:t> aktuell im Thema </a:t>
            </a:r>
            <a:r>
              <a:rPr lang="de-DE" dirty="0" err="1"/>
              <a:t>Machine</a:t>
            </a:r>
            <a:r>
              <a:rPr lang="de-DE" dirty="0"/>
              <a:t> Learning und Data Science vertieft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Behandelndes Paper war seine </a:t>
            </a:r>
            <a:r>
              <a:rPr lang="de-DE" dirty="0" err="1"/>
              <a:t>Doktorarbeits</a:t>
            </a:r>
            <a:r>
              <a:rPr lang="de-DE" dirty="0"/>
              <a:t> Dissertation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6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0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34">
        <p:fade/>
      </p:transition>
    </mc:Choice>
    <mc:Fallback xmlns="">
      <p:transition spd="med" advTm="4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6977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dirty="0"/>
              <a:t>CHURCH AND HANKS ANSÄTZE GEGENÜBER DUNNINGS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639161"/>
            <a:ext cx="4572000" cy="641350"/>
          </a:xfrm>
        </p:spPr>
        <p:txBody>
          <a:bodyPr/>
          <a:lstStyle/>
          <a:p>
            <a:r>
              <a:rPr lang="de-DE" dirty="0"/>
              <a:t>Church und Hanks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de-DE" altLang="zh-CN" sz="2000" dirty="0"/>
              <a:t>Schätzungen basierend auf </a:t>
            </a:r>
            <a:r>
              <a:rPr lang="de-DE" altLang="zh-CN" sz="2000" dirty="0" err="1"/>
              <a:t>multual</a:t>
            </a:r>
            <a:r>
              <a:rPr lang="de-DE" altLang="zh-CN" sz="2000" dirty="0"/>
              <a:t> </a:t>
            </a:r>
            <a:r>
              <a:rPr lang="de-DE" altLang="zh-CN" sz="2000" dirty="0" err="1"/>
              <a:t>information</a:t>
            </a:r>
            <a:r>
              <a:rPr lang="de-DE" altLang="zh-CN" sz="2000" dirty="0"/>
              <a:t>/</a:t>
            </a:r>
            <a:r>
              <a:rPr lang="de-DE" altLang="zh-CN" sz="2000" dirty="0" err="1"/>
              <a:t>association</a:t>
            </a:r>
            <a:r>
              <a:rPr lang="de-DE" altLang="zh-CN" sz="2000" dirty="0"/>
              <a:t> </a:t>
            </a:r>
            <a:r>
              <a:rPr lang="de-DE" altLang="zh-CN" sz="2000" dirty="0" err="1"/>
              <a:t>ratio</a:t>
            </a:r>
            <a:endParaRPr lang="de-DE" altLang="zh-CN" sz="2000" dirty="0"/>
          </a:p>
          <a:p>
            <a:pPr lvl="1"/>
            <a:r>
              <a:rPr kumimoji="1" lang="de-DE" altLang="zh-CN" sz="2000" i="1" dirty="0" err="1">
                <a:solidFill>
                  <a:srgbClr val="C00000"/>
                </a:solidFill>
                <a:cs typeface="Arial"/>
              </a:rPr>
              <a:t>Associaton</a:t>
            </a:r>
            <a:r>
              <a:rPr kumimoji="1" lang="de-DE" altLang="zh-CN" sz="2000" i="1" dirty="0">
                <a:solidFill>
                  <a:srgbClr val="C00000"/>
                </a:solidFill>
                <a:cs typeface="Arial"/>
              </a:rPr>
              <a:t> </a:t>
            </a:r>
            <a:r>
              <a:rPr kumimoji="1" lang="de-DE" altLang="zh-CN" sz="2000" i="1" dirty="0" err="1">
                <a:solidFill>
                  <a:srgbClr val="C00000"/>
                </a:solidFill>
                <a:cs typeface="Arial"/>
              </a:rPr>
              <a:t>ratio</a:t>
            </a:r>
            <a:r>
              <a:rPr kumimoji="1" lang="de-DE" altLang="zh-CN" sz="2000" dirty="0">
                <a:cs typeface="Arial"/>
              </a:rPr>
              <a:t>: systematisch auf eine große Menge von Materialien angewendet werden</a:t>
            </a:r>
          </a:p>
          <a:p>
            <a:pPr lvl="1"/>
            <a:endParaRPr lang="de-DE" altLang="zh-CN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639161"/>
            <a:ext cx="4572000" cy="641350"/>
          </a:xfrm>
        </p:spPr>
        <p:txBody>
          <a:bodyPr/>
          <a:lstStyle/>
          <a:p>
            <a:r>
              <a:rPr lang="de-DE" dirty="0" err="1"/>
              <a:t>Dunning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dirty="0"/>
              <a:t>Benötigte Textmenge unpraktisch </a:t>
            </a:r>
          </a:p>
          <a:p>
            <a:r>
              <a:rPr lang="de-DE" dirty="0"/>
              <a:t>Schätzungen basierend auf Zählungen verleiten zu Überschätzungen wenn N klein ist</a:t>
            </a:r>
          </a:p>
          <a:p>
            <a:r>
              <a:rPr lang="de-DE" dirty="0"/>
              <a:t>Z-Score überbewertet die Signifikanz von seltenen Vorkommnissen</a:t>
            </a:r>
          </a:p>
          <a:p>
            <a:pPr marL="0" indent="0">
              <a:buNone/>
            </a:pPr>
            <a:r>
              <a:rPr lang="de-DE" dirty="0"/>
              <a:t>-&gt; Methode gelingt nur bei hohem N 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7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4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45">
        <p:fade/>
      </p:transition>
    </mc:Choice>
    <mc:Fallback xmlns="">
      <p:transition spd="med" advTm="4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B129A-544B-4011-B091-7BB8D570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cs typeface="Arial"/>
              </a:rPr>
              <a:t>Assoziation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33D7AA0-C607-483F-BFB9-D132C5CFD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340" y="1646238"/>
            <a:ext cx="7703320" cy="41449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4777" y="276762"/>
            <a:ext cx="1107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sz="2800" b="1" dirty="0"/>
              <a:t>Word </a:t>
            </a:r>
            <a:r>
              <a:rPr lang="de-DE" altLang="zh-CN" sz="2800" b="1" dirty="0" err="1"/>
              <a:t>Association</a:t>
            </a:r>
            <a:r>
              <a:rPr lang="de-DE" altLang="zh-CN" sz="2800" b="1" dirty="0"/>
              <a:t> </a:t>
            </a:r>
            <a:r>
              <a:rPr lang="de-DE" altLang="zh-CN" sz="2800" b="1" dirty="0" err="1"/>
              <a:t>Norms</a:t>
            </a:r>
            <a:r>
              <a:rPr lang="de-DE" altLang="zh-CN" sz="2800" b="1" dirty="0"/>
              <a:t>, Mutual Information </a:t>
            </a:r>
            <a:r>
              <a:rPr lang="de-DE" altLang="zh-CN" sz="2800" b="1" dirty="0" err="1"/>
              <a:t>and</a:t>
            </a:r>
            <a:r>
              <a:rPr lang="de-DE" altLang="zh-CN" sz="2800" b="1" dirty="0"/>
              <a:t> </a:t>
            </a:r>
            <a:r>
              <a:rPr lang="de-DE" altLang="zh-CN" sz="2800" b="1" dirty="0" err="1"/>
              <a:t>Lexicography</a:t>
            </a:r>
            <a:endParaRPr kumimoji="1" lang="zh-CN" altLang="en-US" sz="2800" b="1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0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9148C-CDD5-4418-A960-AB1314BF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cs typeface="Arial"/>
              </a:rPr>
              <a:t>Was wird gemacht?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C52682E-1C1C-48F4-BDAB-3CEC76D6E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10" y="2039597"/>
            <a:ext cx="7668985" cy="381000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6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7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0.7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5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Rautenrast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8_TF03031015" id="{F52E478C-C6C3-47FC-AC52-3AA1BFB9B5E7}" vid="{B6A15A0E-9597-48A3-BCD0-2AA4F491C9C2}"/>
    </a:ext>
  </a:extLst>
</a:theme>
</file>

<file path=ppt/theme/theme2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Geschäftspräsentation mit Rautenraster (Breitbild)</Template>
  <TotalTime>0</TotalTime>
  <Words>2819</Words>
  <Application>Microsoft Office PowerPoint</Application>
  <PresentationFormat>Breitbild</PresentationFormat>
  <Paragraphs>424</Paragraphs>
  <Slides>55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0" baseType="lpstr">
      <vt:lpstr>Arial</vt:lpstr>
      <vt:lpstr>Athelas Italic</vt:lpstr>
      <vt:lpstr>Athelas Regular</vt:lpstr>
      <vt:lpstr>Wingdings</vt:lpstr>
      <vt:lpstr>Rautenraster 16x9</vt:lpstr>
      <vt:lpstr>Multiword Expression Vortrag 05.10.2019</vt:lpstr>
      <vt:lpstr>Word Association Norms, Mutual Information and Lexicography</vt:lpstr>
      <vt:lpstr>Accurate Methods for the Statistics of Suprise and Coincidence</vt:lpstr>
      <vt:lpstr>Kenneth Ward Church</vt:lpstr>
      <vt:lpstr>Patrick Hanks </vt:lpstr>
      <vt:lpstr>TED DUNNING </vt:lpstr>
      <vt:lpstr>CHURCH AND HANKS ANSÄTZE GEGENÜBER DUNNINGS</vt:lpstr>
      <vt:lpstr>Assoziation</vt:lpstr>
      <vt:lpstr>Was wird gemacht?</vt:lpstr>
      <vt:lpstr>Motivation/Praktische Anwendungen der Statistische Beschreibung</vt:lpstr>
      <vt:lpstr>Optical Character Recognition(OCR) </vt:lpstr>
      <vt:lpstr>Eine informationstheoretische Maßnahme</vt:lpstr>
      <vt:lpstr>Multual Information Fano(1961)</vt:lpstr>
      <vt:lpstr>Korpusgröße</vt:lpstr>
      <vt:lpstr>Fenstergröße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Asymmetry</vt:lpstr>
      <vt:lpstr>PowerPoint-Präsentation</vt:lpstr>
      <vt:lpstr>Lexiko-syntaktische Regeln</vt:lpstr>
      <vt:lpstr>Lexiko-syntaktische Regeln(Beispiel)</vt:lpstr>
      <vt:lpstr>PowerPoint-Präsentation</vt:lpstr>
      <vt:lpstr>Preprocessing with a part of speech tagger</vt:lpstr>
      <vt:lpstr>Preprocessing mit  Paser</vt:lpstr>
      <vt:lpstr>PowerPoint-Präsentation</vt:lpstr>
      <vt:lpstr>Example :„save...from“</vt:lpstr>
      <vt:lpstr>Konklusion von association ratio</vt:lpstr>
      <vt:lpstr>Intention und Ziel Dunnings</vt:lpstr>
      <vt:lpstr>THE THREE CATAGORIES OF APPROACHES BY RESEARCHERS</vt:lpstr>
      <vt:lpstr>Normalverteilung ( = Gaußverteilung)</vt:lpstr>
      <vt:lpstr>PowerPoint-Präsentation</vt:lpstr>
      <vt:lpstr>PowerPoint-Präsentation</vt:lpstr>
      <vt:lpstr>PowerPoint-Präsentation</vt:lpstr>
      <vt:lpstr>PowerPoint-Präsentation</vt:lpstr>
      <vt:lpstr>Chi – Squared – Test *</vt:lpstr>
      <vt:lpstr>Binomiale Verteilung</vt:lpstr>
      <vt:lpstr>Binomial Distribution for Text Analysis</vt:lpstr>
      <vt:lpstr>Wahrscheinlichkeit für Treffer &gt;= 1 in 100 Worten</vt:lpstr>
      <vt:lpstr>Likelihood Ratio Test</vt:lpstr>
      <vt:lpstr>PowerPoint-Präsentation</vt:lpstr>
      <vt:lpstr>Kollokationen</vt:lpstr>
      <vt:lpstr>HERANGEHENSWEISE</vt:lpstr>
      <vt:lpstr>PowerPoint-Präsentation</vt:lpstr>
      <vt:lpstr>PowerPoint-Präsentation</vt:lpstr>
      <vt:lpstr>PowerPoint-Präsentation</vt:lpstr>
      <vt:lpstr>FAZIT</vt:lpstr>
      <vt:lpstr>Persönliche Stellungnahme Dunning </vt:lpstr>
      <vt:lpstr>PowerPoint-Präsentation</vt:lpstr>
      <vt:lpstr>PowerPoint-Präsentation</vt:lpstr>
      <vt:lpstr>KRITIK</vt:lpstr>
      <vt:lpstr>Vielen Dank für eure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Association Norms, Mutual Information and Lexicography</dc:title>
  <dc:creator>Jasikka</dc:creator>
  <cp:lastModifiedBy>Jasikka Pirapakaran</cp:lastModifiedBy>
  <cp:revision>93</cp:revision>
  <dcterms:created xsi:type="dcterms:W3CDTF">2019-10-31T17:52:32Z</dcterms:created>
  <dcterms:modified xsi:type="dcterms:W3CDTF">2019-11-05T13:09:32Z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