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4"/>
  </p:notesMasterIdLst>
  <p:sldIdLst>
    <p:sldId id="266" r:id="rId2"/>
    <p:sldId id="25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1"/>
    <p:restoredTop sz="86399"/>
  </p:normalViewPr>
  <p:slideViewPr>
    <p:cSldViewPr snapToGrid="0" snapToObjects="1">
      <p:cViewPr varScale="1">
        <p:scale>
          <a:sx n="111" d="100"/>
          <a:sy n="111" d="100"/>
        </p:scale>
        <p:origin x="48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1D093-069E-3A48-90E1-83A82B118E97}" type="datetimeFigureOut">
              <a:rPr lang="de-DE" smtClean="0"/>
              <a:t>10.11.19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6BCB6-977F-6A4D-96DC-1683D20C76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760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C6BCB6-977F-6A4D-96DC-1683D20C76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7307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/>
              <a:t>11/10/19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/>
              <a:t>11/10/19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/>
              <a:t>11/10/19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84E066-E64D-D141-A288-52D954A76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MWE: DISCOVERY II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CE8823-EFF4-4148-B104-1695107ED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Vortrag über </a:t>
            </a:r>
            <a:r>
              <a:rPr lang="de-DE" dirty="0" err="1"/>
              <a:t>IdiomSearch</a:t>
            </a:r>
            <a:r>
              <a:rPr lang="de-DE" dirty="0"/>
              <a:t> und </a:t>
            </a:r>
            <a:r>
              <a:rPr lang="de-DE" dirty="0" err="1"/>
              <a:t>xtract</a:t>
            </a:r>
            <a:r>
              <a:rPr lang="de-DE" dirty="0"/>
              <a:t> </a:t>
            </a:r>
          </a:p>
          <a:p>
            <a:r>
              <a:rPr lang="de-DE" dirty="0"/>
              <a:t>Datum: 12.11.2019</a:t>
            </a:r>
          </a:p>
          <a:p>
            <a:r>
              <a:rPr lang="de-DE" dirty="0"/>
              <a:t>Seminarleitung: Mark-Christoph Müller </a:t>
            </a:r>
          </a:p>
          <a:p>
            <a:r>
              <a:rPr lang="de-DE" dirty="0"/>
              <a:t>Referenten: </a:t>
            </a:r>
          </a:p>
          <a:p>
            <a:pPr lvl="1"/>
            <a:r>
              <a:rPr lang="de-DE" dirty="0"/>
              <a:t>Dorian Heide</a:t>
            </a:r>
          </a:p>
          <a:p>
            <a:pPr lvl="1"/>
            <a:r>
              <a:rPr lang="de-DE" dirty="0" err="1"/>
              <a:t>Ufkun</a:t>
            </a:r>
            <a:r>
              <a:rPr lang="de-DE" dirty="0"/>
              <a:t> – Bayram Menderes 	</a:t>
            </a:r>
          </a:p>
        </p:txBody>
      </p:sp>
    </p:spTree>
    <p:extLst>
      <p:ext uri="{BB962C8B-B14F-4D97-AF65-F5344CB8AC3E}">
        <p14:creationId xmlns:p14="http://schemas.microsoft.com/office/powerpoint/2010/main" val="689964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BA8A2C-6A3A-E547-B6FD-257B7F62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0591EA4-79A5-1843-80AE-AC20F14F70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err="1"/>
              <a:t>Bigramme</a:t>
            </a:r>
            <a:r>
              <a:rPr lang="de-DE" dirty="0"/>
              <a:t> einfach zu berechnen, </a:t>
            </a:r>
            <a:r>
              <a:rPr lang="de-DE" dirty="0" err="1"/>
              <a:t>n</a:t>
            </a:r>
            <a:r>
              <a:rPr lang="de-DE" dirty="0"/>
              <a:t>-grams größer als </a:t>
            </a:r>
            <a:r>
              <a:rPr lang="de-DE" dirty="0" err="1"/>
              <a:t>Bigramme</a:t>
            </a:r>
            <a:r>
              <a:rPr lang="de-DE" dirty="0"/>
              <a:t> schon deutlich komplizierter </a:t>
            </a:r>
          </a:p>
          <a:p>
            <a:r>
              <a:rPr lang="de-DE" dirty="0" err="1"/>
              <a:t>Sprachendiversität</a:t>
            </a:r>
            <a:r>
              <a:rPr lang="de-DE" dirty="0"/>
              <a:t> erschwert das Problem </a:t>
            </a:r>
          </a:p>
          <a:p>
            <a:r>
              <a:rPr lang="de-DE" dirty="0"/>
              <a:t>Jedoch für </a:t>
            </a:r>
            <a:r>
              <a:rPr lang="de-DE" dirty="0" err="1"/>
              <a:t>n</a:t>
            </a:r>
            <a:r>
              <a:rPr lang="de-DE" dirty="0"/>
              <a:t>-gramme zwischen </a:t>
            </a:r>
            <a:r>
              <a:rPr lang="de-DE" dirty="0" err="1"/>
              <a:t>Bigram</a:t>
            </a:r>
            <a:r>
              <a:rPr lang="de-DE" dirty="0"/>
              <a:t> und 7-gram ist </a:t>
            </a:r>
            <a:r>
              <a:rPr lang="de-DE" dirty="0" err="1"/>
              <a:t>cpr</a:t>
            </a:r>
            <a:r>
              <a:rPr lang="de-DE" dirty="0"/>
              <a:t>-score recht stabil und verlässlich </a:t>
            </a:r>
          </a:p>
          <a:p>
            <a:r>
              <a:rPr lang="de-DE" dirty="0"/>
              <a:t>Aber: Frequenzschwelle von 3-maligem Auftauchen wirklich sinnvoll? </a:t>
            </a:r>
          </a:p>
          <a:p>
            <a:endParaRPr lang="de-DE" dirty="0"/>
          </a:p>
        </p:txBody>
      </p:sp>
      <p:pic>
        <p:nvPicPr>
          <p:cNvPr id="8" name="Inhaltsplatzhalter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C2B0538-512C-C248-9BB8-195B8FC244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80480" y="2392045"/>
            <a:ext cx="4395788" cy="2335462"/>
          </a:xfrm>
        </p:spPr>
      </p:pic>
    </p:spTree>
    <p:extLst>
      <p:ext uri="{BB962C8B-B14F-4D97-AF65-F5344CB8AC3E}">
        <p14:creationId xmlns:p14="http://schemas.microsoft.com/office/powerpoint/2010/main" val="31539610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0AFC2-05B4-5042-89F0-38297B8A7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72BF93E-713D-6340-A789-4DB741FAA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 </a:t>
            </a:r>
            <a:r>
              <a:rPr lang="de-DE" dirty="0" err="1"/>
              <a:t>cpr</a:t>
            </a:r>
            <a:r>
              <a:rPr lang="de-DE" dirty="0"/>
              <a:t> werden </a:t>
            </a:r>
            <a:r>
              <a:rPr lang="de-DE" dirty="0" err="1"/>
              <a:t>n</a:t>
            </a:r>
            <a:r>
              <a:rPr lang="de-DE" dirty="0"/>
              <a:t>-gramme innerhalb von längeren </a:t>
            </a:r>
            <a:r>
              <a:rPr lang="de-DE" dirty="0" err="1"/>
              <a:t>n</a:t>
            </a:r>
            <a:r>
              <a:rPr lang="de-DE" dirty="0"/>
              <a:t>-grammen entdeckt und evaluiert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Phraseological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Encapsulation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Ist aber der </a:t>
            </a:r>
            <a:r>
              <a:rPr lang="de-DE" dirty="0" err="1">
                <a:sym typeface="Wingdings" pitchFamily="2" charset="2"/>
              </a:rPr>
              <a:t>Assocation</a:t>
            </a:r>
            <a:r>
              <a:rPr lang="de-DE" dirty="0">
                <a:sym typeface="Wingdings" pitchFamily="2" charset="2"/>
              </a:rPr>
              <a:t> Score nicht hoch genug werden diese nicht beibehalten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658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43AF5-EEAD-AF4D-BE1A-6B05B326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0B2309-1F76-BF4D-A9D2-B400F5205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PT-ratio: Anzahl der Phrasen in gesamten Korpus/Text </a:t>
            </a:r>
            <a:r>
              <a:rPr lang="de-DE" dirty="0">
                <a:sym typeface="Wingdings" pitchFamily="2" charset="2"/>
              </a:rPr>
              <a:t> „Wie viel % eines Textes besteht tatsächlich aus </a:t>
            </a:r>
            <a:r>
              <a:rPr lang="de-DE" dirty="0" err="1">
                <a:sym typeface="Wingdings" pitchFamily="2" charset="2"/>
              </a:rPr>
              <a:t>PU‘s</a:t>
            </a:r>
            <a:r>
              <a:rPr lang="de-DE" dirty="0">
                <a:sym typeface="Wingdings" pitchFamily="2" charset="2"/>
              </a:rPr>
              <a:t>?“ 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Je höher der Wert für PT-ratio, desto idiomatischer ist ein Text 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PW-ratio: Anzahl der Phrasen pro Wort 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59690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C78DB-E61C-404A-B74B-84833435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2D932F-7582-2042-AEBB-503AB4BDD4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PT-ratio für </a:t>
            </a:r>
            <a:r>
              <a:rPr lang="de-DE" dirty="0" err="1"/>
              <a:t>geteste</a:t>
            </a:r>
            <a:r>
              <a:rPr lang="de-DE" dirty="0"/>
              <a:t> Zeitungsartikel im Englischen bei ca. 0.5 </a:t>
            </a:r>
            <a:r>
              <a:rPr lang="de-DE" dirty="0">
                <a:sym typeface="Wingdings" pitchFamily="2" charset="2"/>
              </a:rPr>
              <a:t> fast die Hälfte aller Zeitungsartikel bestehen aus </a:t>
            </a:r>
            <a:r>
              <a:rPr lang="de-DE" dirty="0" err="1">
                <a:sym typeface="Wingdings" pitchFamily="2" charset="2"/>
              </a:rPr>
              <a:t>PU‘s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endParaRPr lang="de-DE" dirty="0">
              <a:sym typeface="Wingdings" pitchFamily="2" charset="2"/>
            </a:endParaRPr>
          </a:p>
          <a:p>
            <a:r>
              <a:rPr lang="de-DE" dirty="0">
                <a:sym typeface="Wingdings" pitchFamily="2" charset="2"/>
              </a:rPr>
              <a:t>PT-ratio für gesprochene ebenfalls im Bereich 0.4 – 0.5  PU-Anteil bei dokumentierter gesprochener Sprache ebenfalls hoch, deckt sich mit geschriebener Sprache </a:t>
            </a:r>
            <a:endParaRPr lang="de-DE" dirty="0"/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E834507-3F46-0D4F-9947-6397039409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6528" y="1853248"/>
            <a:ext cx="4395788" cy="1481453"/>
          </a:xfrm>
        </p:spPr>
      </p:pic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4480281-03A4-0D49-BECC-CE7F31721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977" y="3882954"/>
            <a:ext cx="4396339" cy="14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978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1ADD1-700A-6D4F-9291-EDB0F6C31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ein Test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575125C-D6B5-254C-ADF0-49C3CC570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Colson</a:t>
            </a:r>
            <a:r>
              <a:rPr lang="de-DE" dirty="0"/>
              <a:t> behauptet, dass sich Ergebnisse für PT-ratio und PW-ratio das Englische, Spanische und Französische ähneln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Colson</a:t>
            </a:r>
            <a:r>
              <a:rPr lang="de-DE" dirty="0"/>
              <a:t> behauptet auch, dass Ergebnisse themenabhängig sind – inwiefern stimmt das? 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444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37B42-9158-6942-91AA-23F0A903F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ein Test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567D22E-4315-A046-8309-FCCCC985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0489" y="4279120"/>
            <a:ext cx="7531022" cy="1896828"/>
          </a:xfrm>
        </p:spPr>
        <p:txBody>
          <a:bodyPr/>
          <a:lstStyle/>
          <a:p>
            <a:r>
              <a:rPr lang="de-DE" dirty="0"/>
              <a:t>Legende besagt, wie etabliert und wie häufig die im Eingabetext vorkommenden und von </a:t>
            </a:r>
            <a:r>
              <a:rPr lang="de-DE" dirty="0" err="1"/>
              <a:t>IdiomSearch</a:t>
            </a:r>
            <a:r>
              <a:rPr lang="de-DE" dirty="0"/>
              <a:t> erkannten </a:t>
            </a:r>
            <a:r>
              <a:rPr lang="de-DE" dirty="0" err="1"/>
              <a:t>PU‘s</a:t>
            </a:r>
            <a:r>
              <a:rPr lang="de-DE" dirty="0"/>
              <a:t> in der jeweiligen Eingabesprache sind </a:t>
            </a:r>
          </a:p>
        </p:txBody>
      </p:sp>
      <p:pic>
        <p:nvPicPr>
          <p:cNvPr id="10" name="Inhaltsplatzhalter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13D9BFF-3889-8D40-96E9-990E77D528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05577" y="2271296"/>
            <a:ext cx="9698101" cy="1157704"/>
          </a:xfrm>
        </p:spPr>
      </p:pic>
    </p:spTree>
    <p:extLst>
      <p:ext uri="{BB962C8B-B14F-4D97-AF65-F5344CB8AC3E}">
        <p14:creationId xmlns:p14="http://schemas.microsoft.com/office/powerpoint/2010/main" val="226735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63C34BD5-F200-A94E-9B4D-B8483F451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ein Test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E04CD310-D079-9B42-8C98-9A575D0A0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457700"/>
            <a:ext cx="8946541" cy="1790699"/>
          </a:xfrm>
        </p:spPr>
        <p:txBody>
          <a:bodyPr/>
          <a:lstStyle/>
          <a:p>
            <a:r>
              <a:rPr lang="de-DE" dirty="0"/>
              <a:t>Ergebnis: PT-ratio = 0.32, PW-ratio = 0.11 </a:t>
            </a:r>
          </a:p>
          <a:p>
            <a:r>
              <a:rPr lang="de-DE" dirty="0"/>
              <a:t>Am meisten nur „</a:t>
            </a:r>
            <a:r>
              <a:rPr lang="de-DE" dirty="0" err="1"/>
              <a:t>partly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“ Kollokationen, am wenigsten „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“ – Mögliche Erklärungen?  </a:t>
            </a:r>
          </a:p>
        </p:txBody>
      </p:sp>
      <p:pic>
        <p:nvPicPr>
          <p:cNvPr id="14" name="Grafik 13" descr="Ein Bild, das Text, Screenshot, Zeitung enthält.&#10;&#10;Automatisch generierte Beschreibung">
            <a:extLst>
              <a:ext uri="{FF2B5EF4-FFF2-40B4-BE49-F238E27FC236}">
                <a16:creationId xmlns:a16="http://schemas.microsoft.com/office/drawing/2014/main" id="{99ACABE7-D5D4-6E4E-9A48-7289851B2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07" y="1638302"/>
            <a:ext cx="10365586" cy="179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527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ABBC2-6893-7048-8A7B-D65F96B4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ein 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F0F68D5-3FFD-3D4F-8458-93A9101CF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443413"/>
            <a:ext cx="8946541" cy="1804986"/>
          </a:xfrm>
        </p:spPr>
        <p:txBody>
          <a:bodyPr/>
          <a:lstStyle/>
          <a:p>
            <a:r>
              <a:rPr lang="de-DE" dirty="0"/>
              <a:t>Ergebnis: PT-ratio = 0.33, PW-ratio = 0.11 </a:t>
            </a:r>
          </a:p>
          <a:p>
            <a:r>
              <a:rPr lang="de-DE" dirty="0"/>
              <a:t>Auch hier wieder ähnliche Verteilung der Kollokationen und ihrer Klassifizierungen </a:t>
            </a:r>
          </a:p>
        </p:txBody>
      </p:sp>
      <p:pic>
        <p:nvPicPr>
          <p:cNvPr id="7" name="Grafik 6" descr="Ein Bild, das Text, Zeitung, Screenshot enthält.&#10;&#10;Automatisch generierte Beschreibung">
            <a:extLst>
              <a:ext uri="{FF2B5EF4-FFF2-40B4-BE49-F238E27FC236}">
                <a16:creationId xmlns:a16="http://schemas.microsoft.com/office/drawing/2014/main" id="{0DA7F036-507F-0E4F-9EB5-90B9AD6BB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681" y="1665977"/>
            <a:ext cx="10434637" cy="176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042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0DE4CE-D8C3-A84D-85B9-73EADE268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ein 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10CE68-D340-6F44-B253-210EEB813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672013"/>
            <a:ext cx="8946541" cy="1576386"/>
          </a:xfrm>
        </p:spPr>
        <p:txBody>
          <a:bodyPr/>
          <a:lstStyle/>
          <a:p>
            <a:r>
              <a:rPr lang="de-DE"/>
              <a:t>Ergebnis: PT-Ratio = 0.34, PW-ratio = 0,10 </a:t>
            </a:r>
          </a:p>
          <a:p>
            <a:r>
              <a:rPr lang="de-DE"/>
              <a:t>Klassifizierungen der Kollokationen leicht unterschiedlich, da</a:t>
            </a:r>
            <a:r>
              <a:rPr lang="de-DE">
                <a:sym typeface="Wingdings" pitchFamily="2" charset="2"/>
              </a:rPr>
              <a:t> deutlich mehr „very fixed“ klassifzierte Kollokationen  Eigenschaft des Französichen?</a:t>
            </a:r>
            <a:endParaRPr lang="de-DE" dirty="0"/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6218A35-E161-4C47-9357-3776562AF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73" y="1589047"/>
            <a:ext cx="10049853" cy="246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51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22DCB-EFED-3A4E-BF23-0E22DF0A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ein Test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2AE082-810F-F944-880C-46E4D4DA9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 3 Textbeispiele waren politische Reden von Staatsoberhäuptern ihrer jeweiligen Länder </a:t>
            </a:r>
            <a:r>
              <a:rPr lang="de-DE" dirty="0">
                <a:sym typeface="Wingdings" pitchFamily="2" charset="2"/>
              </a:rPr>
              <a:t> Korpora der gleichen bzw. ähnlichen Art </a:t>
            </a:r>
          </a:p>
          <a:p>
            <a:r>
              <a:rPr lang="de-DE" dirty="0">
                <a:sym typeface="Wingdings" pitchFamily="2" charset="2"/>
              </a:rPr>
              <a:t>Die Ergebnisse für alle 3 bezüglich PT-ratio und PW-ratio nahezu identisch </a:t>
            </a:r>
          </a:p>
          <a:p>
            <a:r>
              <a:rPr lang="de-DE" dirty="0">
                <a:sym typeface="Wingdings" pitchFamily="2" charset="2"/>
              </a:rPr>
              <a:t>Auch die Verteilung bzw. Klassifikation der gefundenen Kollokationen ähneln sich sehr (Ausnahme Französisch) </a:t>
            </a:r>
          </a:p>
          <a:p>
            <a:r>
              <a:rPr lang="de-DE" dirty="0">
                <a:sym typeface="Wingdings" pitchFamily="2" charset="2"/>
              </a:rPr>
              <a:t>Es liegt nahe, dass </a:t>
            </a:r>
            <a:r>
              <a:rPr lang="de-DE" dirty="0" err="1">
                <a:sym typeface="Wingdings" pitchFamily="2" charset="2"/>
              </a:rPr>
              <a:t>Colson</a:t>
            </a:r>
            <a:r>
              <a:rPr lang="de-DE" dirty="0">
                <a:sym typeface="Wingdings" pitchFamily="2" charset="2"/>
              </a:rPr>
              <a:t> mit seinen Behauptungen Recht hat, jedoch sind hierfür deutlich mehr Experimente notwendig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021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33BA7C-006F-9C49-955E-BEDFD893A4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err="1"/>
              <a:t>IdiomSearch</a:t>
            </a:r>
            <a:r>
              <a:rPr lang="de-DE"/>
              <a:t> </a:t>
            </a:r>
            <a:br>
              <a:rPr lang="de-DE"/>
            </a:br>
            <a:r>
              <a:rPr lang="de-DE"/>
              <a:t>&amp; </a:t>
            </a:r>
            <a:br>
              <a:rPr lang="de-DE"/>
            </a:br>
            <a:r>
              <a:rPr lang="de-DE" err="1"/>
              <a:t>Xtract</a:t>
            </a:r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A5C56D-BF61-C945-ACA7-9FCFD68DC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383505" cy="861420"/>
          </a:xfrm>
        </p:spPr>
        <p:txBody>
          <a:bodyPr>
            <a:normAutofit fontScale="85000" lnSpcReduction="20000"/>
          </a:bodyPr>
          <a:lstStyle/>
          <a:p>
            <a:r>
              <a:rPr lang="de-DE" cap="none" dirty="0"/>
              <a:t>Texte: Jean-Pierre </a:t>
            </a:r>
            <a:r>
              <a:rPr lang="de-DE" cap="none" dirty="0" err="1"/>
              <a:t>Colson</a:t>
            </a:r>
            <a:r>
              <a:rPr lang="de-DE" cap="none" dirty="0"/>
              <a:t> „The </a:t>
            </a:r>
            <a:r>
              <a:rPr lang="de-DE" cap="none" dirty="0" err="1"/>
              <a:t>Idiomsearch</a:t>
            </a:r>
            <a:r>
              <a:rPr lang="de-DE" cap="none" dirty="0"/>
              <a:t> Experiment: </a:t>
            </a:r>
            <a:r>
              <a:rPr lang="de-DE" cap="none" dirty="0" err="1"/>
              <a:t>Extracting</a:t>
            </a:r>
            <a:r>
              <a:rPr lang="de-DE" cap="none" dirty="0"/>
              <a:t> </a:t>
            </a:r>
            <a:r>
              <a:rPr lang="de-DE" cap="none" dirty="0" err="1"/>
              <a:t>Phraseology</a:t>
            </a:r>
            <a:r>
              <a:rPr lang="de-DE" cap="none" dirty="0"/>
              <a:t> </a:t>
            </a:r>
            <a:r>
              <a:rPr lang="de-DE" cap="none" dirty="0" err="1"/>
              <a:t>From</a:t>
            </a:r>
            <a:r>
              <a:rPr lang="de-DE" cap="none" dirty="0"/>
              <a:t> A                                        	    </a:t>
            </a:r>
            <a:r>
              <a:rPr lang="de-DE" cap="none" dirty="0" err="1"/>
              <a:t>Probabilistic</a:t>
            </a:r>
            <a:r>
              <a:rPr lang="de-DE" cap="none" dirty="0"/>
              <a:t> Network </a:t>
            </a:r>
            <a:r>
              <a:rPr lang="de-DE" cap="none" dirty="0" err="1"/>
              <a:t>Of</a:t>
            </a:r>
            <a:r>
              <a:rPr lang="de-DE" cap="none" dirty="0"/>
              <a:t> </a:t>
            </a:r>
            <a:r>
              <a:rPr lang="de-DE" cap="none" dirty="0" err="1"/>
              <a:t>Constructions</a:t>
            </a:r>
            <a:r>
              <a:rPr lang="de-DE" cap="none" dirty="0"/>
              <a:t> (2017)</a:t>
            </a:r>
          </a:p>
          <a:p>
            <a:r>
              <a:rPr lang="de-DE" cap="none" dirty="0"/>
              <a:t>	    Frank </a:t>
            </a:r>
            <a:r>
              <a:rPr lang="de-DE" cap="none" dirty="0" err="1"/>
              <a:t>Smadja</a:t>
            </a:r>
            <a:r>
              <a:rPr lang="de-DE" cap="none" dirty="0"/>
              <a:t> „</a:t>
            </a:r>
            <a:r>
              <a:rPr lang="de-DE" cap="none" dirty="0" err="1"/>
              <a:t>Retrieving</a:t>
            </a:r>
            <a:r>
              <a:rPr lang="de-DE" cap="none" dirty="0"/>
              <a:t> </a:t>
            </a:r>
            <a:r>
              <a:rPr lang="de-DE" cap="none" dirty="0" err="1"/>
              <a:t>Collocations</a:t>
            </a:r>
            <a:r>
              <a:rPr lang="de-DE" cap="none" dirty="0"/>
              <a:t> </a:t>
            </a:r>
            <a:r>
              <a:rPr lang="de-DE" cap="none" dirty="0" err="1"/>
              <a:t>From</a:t>
            </a:r>
            <a:r>
              <a:rPr lang="de-DE" cap="none" dirty="0"/>
              <a:t> Text: XTRACT (1993)</a:t>
            </a:r>
          </a:p>
        </p:txBody>
      </p:sp>
    </p:spTree>
    <p:extLst>
      <p:ext uri="{BB962C8B-B14F-4D97-AF65-F5344CB8AC3E}">
        <p14:creationId xmlns:p14="http://schemas.microsoft.com/office/powerpoint/2010/main" val="3631616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13E3D-7025-BD42-B0BA-143F9F97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Chinesisch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0B9E9B-3253-3A40-9309-C70E69801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cpr</a:t>
            </a:r>
            <a:r>
              <a:rPr lang="de-DE" dirty="0"/>
              <a:t>-score wird besonders im Hinblick auf Chinesisch interessant </a:t>
            </a:r>
          </a:p>
          <a:p>
            <a:r>
              <a:rPr lang="de-DE" dirty="0"/>
              <a:t>Chinesisch als </a:t>
            </a:r>
            <a:r>
              <a:rPr lang="de-DE" dirty="0" err="1"/>
              <a:t>unsegmentierte</a:t>
            </a:r>
            <a:r>
              <a:rPr lang="de-DE" dirty="0"/>
              <a:t> Sprache </a:t>
            </a:r>
            <a:r>
              <a:rPr lang="de-DE" dirty="0">
                <a:sym typeface="Wingdings" pitchFamily="2" charset="2"/>
              </a:rPr>
              <a:t> deutliche Unterschiede zu Englisch, </a:t>
            </a:r>
            <a:r>
              <a:rPr lang="de-DE" dirty="0" err="1">
                <a:sym typeface="Wingdings" pitchFamily="2" charset="2"/>
              </a:rPr>
              <a:t>Französich</a:t>
            </a:r>
            <a:r>
              <a:rPr lang="de-DE" dirty="0">
                <a:sym typeface="Wingdings" pitchFamily="2" charset="2"/>
              </a:rPr>
              <a:t> und Spanisch </a:t>
            </a:r>
          </a:p>
          <a:p>
            <a:r>
              <a:rPr lang="de-DE" dirty="0">
                <a:sym typeface="Wingdings" pitchFamily="2" charset="2"/>
              </a:rPr>
              <a:t>Keine Leerzeichen zwischen den einzelnen Wörtern  </a:t>
            </a:r>
            <a:r>
              <a:rPr lang="de-DE" dirty="0" err="1">
                <a:sym typeface="Wingdings" pitchFamily="2" charset="2"/>
              </a:rPr>
              <a:t>cpr</a:t>
            </a:r>
            <a:r>
              <a:rPr lang="de-DE" dirty="0">
                <a:sym typeface="Wingdings" pitchFamily="2" charset="2"/>
              </a:rPr>
              <a:t>-score muss angepasst werden </a:t>
            </a:r>
          </a:p>
          <a:p>
            <a:r>
              <a:rPr lang="de-DE" dirty="0">
                <a:sym typeface="Wingdings" pitchFamily="2" charset="2"/>
              </a:rPr>
              <a:t>Nicht </a:t>
            </a:r>
            <a:r>
              <a:rPr lang="de-DE" dirty="0" err="1">
                <a:sym typeface="Wingdings" pitchFamily="2" charset="2"/>
              </a:rPr>
              <a:t>inflektional</a:t>
            </a:r>
            <a:r>
              <a:rPr lang="de-DE" dirty="0">
                <a:sym typeface="Wingdings" pitchFamily="2" charset="2"/>
              </a:rPr>
              <a:t>, wenige Morpheme in den Wörtern  Wörter funktionieren gänzlich unterschiedlich für das Chinesische </a:t>
            </a:r>
          </a:p>
          <a:p>
            <a:r>
              <a:rPr lang="de-DE" dirty="0" err="1">
                <a:sym typeface="Wingdings" pitchFamily="2" charset="2"/>
              </a:rPr>
              <a:t>cpr</a:t>
            </a:r>
            <a:r>
              <a:rPr lang="de-DE" dirty="0">
                <a:sym typeface="Wingdings" pitchFamily="2" charset="2"/>
              </a:rPr>
              <a:t>-score berechnet daher die Distanz zwischen den </a:t>
            </a:r>
            <a:r>
              <a:rPr lang="de-DE" dirty="0" err="1">
                <a:sym typeface="Wingdings" pitchFamily="2" charset="2"/>
              </a:rPr>
              <a:t>chinesichen</a:t>
            </a:r>
            <a:r>
              <a:rPr lang="de-DE" dirty="0">
                <a:sym typeface="Wingdings" pitchFamily="2" charset="2"/>
              </a:rPr>
              <a:t> Schriftzeichen </a:t>
            </a:r>
          </a:p>
        </p:txBody>
      </p:sp>
    </p:spTree>
    <p:extLst>
      <p:ext uri="{BB962C8B-B14F-4D97-AF65-F5344CB8AC3E}">
        <p14:creationId xmlns:p14="http://schemas.microsoft.com/office/powerpoint/2010/main" val="3821165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98466E-DD51-7444-B855-6E95E746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-score: Chinesisch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4A58611-1FCE-8448-85B9-7617B92805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853249"/>
            <a:ext cx="4396339" cy="4403090"/>
          </a:xfrm>
        </p:spPr>
        <p:txBody>
          <a:bodyPr/>
          <a:lstStyle/>
          <a:p>
            <a:r>
              <a:rPr lang="de-DE" dirty="0" err="1"/>
              <a:t>cpr</a:t>
            </a:r>
            <a:r>
              <a:rPr lang="de-DE" dirty="0"/>
              <a:t>-Score erzielt überraschend hohe Ergebnisse </a:t>
            </a:r>
          </a:p>
          <a:p>
            <a:r>
              <a:rPr lang="de-DE" dirty="0"/>
              <a:t>Dies liegt an den grammatikalischen Eigenschaften der chinesischen Sprache</a:t>
            </a:r>
          </a:p>
          <a:p>
            <a:r>
              <a:rPr lang="de-DE" dirty="0"/>
              <a:t>Testergebnisse des chinesischen zeigen, dass selbst in weit etablierten Phrasen einer Sprache der statistische Bezug von Morphemen und Wörtern abweichend sein kann </a:t>
            </a:r>
          </a:p>
          <a:p>
            <a:endParaRPr lang="de-DE" dirty="0"/>
          </a:p>
        </p:txBody>
      </p:sp>
      <p:pic>
        <p:nvPicPr>
          <p:cNvPr id="7" name="Inhaltsplatzhalter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9662DD3-3E20-2C43-A5D3-BD6A22BBAA2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83413" y="1853248"/>
            <a:ext cx="4395788" cy="1806079"/>
          </a:xfrm>
        </p:spPr>
      </p:pic>
    </p:spTree>
    <p:extLst>
      <p:ext uri="{BB962C8B-B14F-4D97-AF65-F5344CB8AC3E}">
        <p14:creationId xmlns:p14="http://schemas.microsoft.com/office/powerpoint/2010/main" val="35327385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7671A-442C-4240-880E-9666C3E0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FA8F42-E23D-AA46-A58C-3C74AEB52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528763"/>
            <a:ext cx="4396339" cy="4727575"/>
          </a:xfrm>
        </p:spPr>
        <p:txBody>
          <a:bodyPr>
            <a:normAutofit lnSpcReduction="10000"/>
          </a:bodyPr>
          <a:lstStyle/>
          <a:p>
            <a:r>
              <a:rPr lang="de-DE" dirty="0"/>
              <a:t>Anhand des </a:t>
            </a:r>
            <a:r>
              <a:rPr lang="de-DE" dirty="0" err="1"/>
              <a:t>cpr-scores</a:t>
            </a:r>
            <a:r>
              <a:rPr lang="de-DE" dirty="0"/>
              <a:t> kann man auch nachweisen, dass die Intuition von mehr </a:t>
            </a:r>
            <a:r>
              <a:rPr lang="de-DE" dirty="0" err="1"/>
              <a:t>n</a:t>
            </a:r>
            <a:r>
              <a:rPr lang="de-DE" dirty="0"/>
              <a:t>-grams = besserer Score nicht zwangsläufig stimmt </a:t>
            </a:r>
          </a:p>
          <a:p>
            <a:r>
              <a:rPr lang="de-DE" dirty="0"/>
              <a:t>Für einen guten </a:t>
            </a:r>
            <a:r>
              <a:rPr lang="de-DE" dirty="0" err="1"/>
              <a:t>cpr</a:t>
            </a:r>
            <a:r>
              <a:rPr lang="de-DE" dirty="0"/>
              <a:t>-score muss die „richtige“ Anzahl an </a:t>
            </a:r>
            <a:r>
              <a:rPr lang="de-DE" dirty="0" err="1"/>
              <a:t>n</a:t>
            </a:r>
            <a:r>
              <a:rPr lang="de-DE" dirty="0"/>
              <a:t>-grams vorhanden sein, die eine PU bilden </a:t>
            </a:r>
          </a:p>
          <a:p>
            <a:r>
              <a:rPr lang="de-DE" dirty="0"/>
              <a:t>interne </a:t>
            </a:r>
            <a:r>
              <a:rPr lang="de-DE" dirty="0" err="1"/>
              <a:t>PU‘s</a:t>
            </a:r>
            <a:r>
              <a:rPr lang="de-DE" dirty="0"/>
              <a:t> beeinflussen errechneten score </a:t>
            </a:r>
          </a:p>
          <a:p>
            <a:r>
              <a:rPr lang="de-DE" dirty="0">
                <a:sym typeface="Wingdings" pitchFamily="2" charset="2"/>
              </a:rPr>
              <a:t> Beste </a:t>
            </a:r>
            <a:r>
              <a:rPr lang="de-DE" dirty="0" err="1">
                <a:sym typeface="Wingdings" pitchFamily="2" charset="2"/>
              </a:rPr>
              <a:t>Parsmethode</a:t>
            </a:r>
            <a:r>
              <a:rPr lang="de-DE" dirty="0">
                <a:sym typeface="Wingdings" pitchFamily="2" charset="2"/>
              </a:rPr>
              <a:t> für PU-Extraktion Top-Down-Parser</a:t>
            </a:r>
          </a:p>
          <a:p>
            <a:r>
              <a:rPr lang="de-DE" dirty="0">
                <a:sym typeface="Wingdings" pitchFamily="2" charset="2"/>
              </a:rPr>
              <a:t>Einkapselungsprinzip: Für längere </a:t>
            </a:r>
            <a:r>
              <a:rPr lang="de-DE" dirty="0" err="1">
                <a:sym typeface="Wingdings" pitchFamily="2" charset="2"/>
              </a:rPr>
              <a:t>n</a:t>
            </a:r>
            <a:r>
              <a:rPr lang="de-DE" dirty="0">
                <a:sym typeface="Wingdings" pitchFamily="2" charset="2"/>
              </a:rPr>
              <a:t>-grams muss der statistische Bezug der internen </a:t>
            </a:r>
            <a:r>
              <a:rPr lang="de-DE" dirty="0" err="1">
                <a:sym typeface="Wingdings" pitchFamily="2" charset="2"/>
              </a:rPr>
              <a:t>n</a:t>
            </a:r>
            <a:r>
              <a:rPr lang="de-DE" dirty="0">
                <a:sym typeface="Wingdings" pitchFamily="2" charset="2"/>
              </a:rPr>
              <a:t>-grams hoch sein </a:t>
            </a:r>
          </a:p>
          <a:p>
            <a:endParaRPr lang="de-DE" dirty="0"/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C22BCE8-E7D2-9146-97CD-BC6131867C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28763"/>
            <a:ext cx="5876925" cy="2397943"/>
          </a:xfrm>
        </p:spPr>
      </p:pic>
    </p:spTree>
    <p:extLst>
      <p:ext uri="{BB962C8B-B14F-4D97-AF65-F5344CB8AC3E}">
        <p14:creationId xmlns:p14="http://schemas.microsoft.com/office/powerpoint/2010/main" val="145031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B093C-3E02-3C4B-9A64-9A70E32BD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2.3 </a:t>
            </a:r>
            <a:r>
              <a:rPr lang="de-DE" dirty="0" err="1"/>
              <a:t>Probabilistisches</a:t>
            </a:r>
            <a:r>
              <a:rPr lang="de-DE" dirty="0"/>
              <a:t> </a:t>
            </a:r>
            <a:r>
              <a:rPr lang="de-DE" dirty="0" err="1"/>
              <a:t>Konstruktionennetzwerk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EF42B22-56D5-8C47-A974-5397C72A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Colson</a:t>
            </a:r>
            <a:r>
              <a:rPr lang="de-DE" dirty="0"/>
              <a:t> betrachtet Grammatik als komplexes Netzwerk von Konstruktionen </a:t>
            </a:r>
          </a:p>
          <a:p>
            <a:r>
              <a:rPr lang="de-DE" dirty="0"/>
              <a:t>Idiome als Konstruktionen laut </a:t>
            </a:r>
            <a:r>
              <a:rPr lang="de-DE" dirty="0" err="1"/>
              <a:t>constructional</a:t>
            </a:r>
            <a:r>
              <a:rPr lang="de-DE" dirty="0"/>
              <a:t> </a:t>
            </a:r>
            <a:r>
              <a:rPr lang="de-DE" dirty="0" err="1"/>
              <a:t>grammar</a:t>
            </a:r>
            <a:r>
              <a:rPr lang="de-DE" dirty="0"/>
              <a:t> auf der syntaktische und morphologische Ebene </a:t>
            </a:r>
            <a:r>
              <a:rPr lang="de-DE" dirty="0">
                <a:sym typeface="Wingdings" pitchFamily="2" charset="2"/>
              </a:rPr>
              <a:t> definiert durch eine feste Position </a:t>
            </a:r>
          </a:p>
          <a:p>
            <a:r>
              <a:rPr lang="de-DE" dirty="0">
                <a:sym typeface="Wingdings" pitchFamily="2" charset="2"/>
              </a:rPr>
              <a:t>Morphologie in der </a:t>
            </a:r>
            <a:r>
              <a:rPr lang="de-DE" dirty="0" err="1">
                <a:sym typeface="Wingdings" pitchFamily="2" charset="2"/>
              </a:rPr>
              <a:t>Konstruktionalen</a:t>
            </a:r>
            <a:r>
              <a:rPr lang="de-DE" dirty="0">
                <a:sym typeface="Wingdings" pitchFamily="2" charset="2"/>
              </a:rPr>
              <a:t> Grammatik wird daher ähnlich wie die Syntax betrachtet (zumindest für komplexe Wörter bestehend aus mehreren Morphemen) </a:t>
            </a:r>
          </a:p>
          <a:p>
            <a:r>
              <a:rPr lang="de-DE" dirty="0">
                <a:sym typeface="Wingdings" pitchFamily="2" charset="2"/>
              </a:rPr>
              <a:t> </a:t>
            </a:r>
            <a:r>
              <a:rPr lang="de-DE" dirty="0" err="1">
                <a:sym typeface="Wingdings" pitchFamily="2" charset="2"/>
              </a:rPr>
              <a:t>cpr</a:t>
            </a:r>
            <a:r>
              <a:rPr lang="de-DE" dirty="0">
                <a:sym typeface="Wingdings" pitchFamily="2" charset="2"/>
              </a:rPr>
              <a:t>-score auch auf Morpheme von Wörtern anwendbar </a:t>
            </a:r>
          </a:p>
        </p:txBody>
      </p:sp>
    </p:spTree>
    <p:extLst>
      <p:ext uri="{BB962C8B-B14F-4D97-AF65-F5344CB8AC3E}">
        <p14:creationId xmlns:p14="http://schemas.microsoft.com/office/powerpoint/2010/main" val="3235904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3DB4A3-B8EA-EA41-94D0-03AA493F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2.3 </a:t>
            </a:r>
            <a:r>
              <a:rPr lang="de-DE" dirty="0" err="1"/>
              <a:t>cpr</a:t>
            </a:r>
            <a:r>
              <a:rPr lang="de-DE" dirty="0"/>
              <a:t>-score und Morpheme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6273599-AD1A-1C4F-B013-7730824C9D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Gleiche Methode wie in </a:t>
            </a:r>
            <a:r>
              <a:rPr lang="de-DE" dirty="0" err="1"/>
              <a:t>PU‘s</a:t>
            </a:r>
            <a:endParaRPr lang="de-DE" dirty="0"/>
          </a:p>
          <a:p>
            <a:r>
              <a:rPr lang="de-DE" dirty="0"/>
              <a:t>recht hohe </a:t>
            </a:r>
            <a:r>
              <a:rPr lang="de-DE" dirty="0" err="1"/>
              <a:t>cpr-scores</a:t>
            </a:r>
            <a:r>
              <a:rPr lang="de-DE" dirty="0"/>
              <a:t> für Analyse der Morpheme innerhalb eines Wortes </a:t>
            </a:r>
          </a:p>
          <a:p>
            <a:r>
              <a:rPr lang="de-DE" dirty="0"/>
              <a:t>Vergleichbar mit idiomatischen </a:t>
            </a:r>
            <a:r>
              <a:rPr lang="de-DE" dirty="0" err="1"/>
              <a:t>PU‘s</a:t>
            </a:r>
            <a:r>
              <a:rPr lang="de-DE" dirty="0"/>
              <a:t>, die ebenfalls hohe </a:t>
            </a:r>
            <a:r>
              <a:rPr lang="de-DE" dirty="0" err="1"/>
              <a:t>scores</a:t>
            </a:r>
            <a:r>
              <a:rPr lang="de-DE" dirty="0"/>
              <a:t> aufweisen </a:t>
            </a:r>
          </a:p>
          <a:p>
            <a:r>
              <a:rPr lang="de-DE" dirty="0" err="1"/>
              <a:t>Colson</a:t>
            </a:r>
            <a:r>
              <a:rPr lang="de-DE" dirty="0"/>
              <a:t> behauptet sogar, dass grammatische Konstruktionen als idiomatisch angesehen werden können, da </a:t>
            </a:r>
            <a:r>
              <a:rPr lang="de-DE" dirty="0" err="1"/>
              <a:t>cpr</a:t>
            </a:r>
            <a:r>
              <a:rPr lang="de-DE" dirty="0"/>
              <a:t>-score ebenfalls hoch für diese ist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4225E00-831B-C545-8617-6C6F6CEB16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73562" y="2060575"/>
            <a:ext cx="5823331" cy="2695258"/>
          </a:xfrm>
        </p:spPr>
      </p:pic>
    </p:spTree>
    <p:extLst>
      <p:ext uri="{BB962C8B-B14F-4D97-AF65-F5344CB8AC3E}">
        <p14:creationId xmlns:p14="http://schemas.microsoft.com/office/powerpoint/2010/main" val="941999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B5F7E5-FC28-7B43-BC84-1359C5078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2.3 </a:t>
            </a:r>
            <a:r>
              <a:rPr lang="de-DE" dirty="0" err="1"/>
              <a:t>cpr</a:t>
            </a:r>
            <a:r>
              <a:rPr lang="de-DE" dirty="0"/>
              <a:t>-score und Morpheme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0FDCB35-3ECC-D640-8B56-044EBBAF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4143375"/>
            <a:ext cx="8946541" cy="2105024"/>
          </a:xfrm>
        </p:spPr>
        <p:txBody>
          <a:bodyPr/>
          <a:lstStyle/>
          <a:p>
            <a:r>
              <a:rPr lang="de-DE" dirty="0" err="1"/>
              <a:t>IdiomSearch</a:t>
            </a:r>
            <a:r>
              <a:rPr lang="de-DE" dirty="0"/>
              <a:t> ist tatsächlich in der Lage grammatische Konstruktionen als fixe </a:t>
            </a:r>
            <a:r>
              <a:rPr lang="de-DE" dirty="0" err="1"/>
              <a:t>patterns</a:t>
            </a:r>
            <a:r>
              <a:rPr lang="de-DE" dirty="0"/>
              <a:t> zu identifizieren und diese mit Labels zu versehen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konstruktionale</a:t>
            </a:r>
            <a:r>
              <a:rPr lang="de-DE" dirty="0">
                <a:sym typeface="Wingdings" pitchFamily="2" charset="2"/>
              </a:rPr>
              <a:t> Intuition von </a:t>
            </a:r>
            <a:r>
              <a:rPr lang="de-DE" dirty="0" err="1">
                <a:sym typeface="Wingdings" pitchFamily="2" charset="2"/>
              </a:rPr>
              <a:t>Colson</a:t>
            </a:r>
            <a:r>
              <a:rPr lang="de-DE" dirty="0">
                <a:sym typeface="Wingdings" pitchFamily="2" charset="2"/>
              </a:rPr>
              <a:t> durchaus realistisch</a:t>
            </a:r>
            <a:endParaRPr lang="de-DE" dirty="0"/>
          </a:p>
          <a:p>
            <a:r>
              <a:rPr lang="de-DE" dirty="0"/>
              <a:t>Über Labels lässt sich jedoch streiten  </a:t>
            </a:r>
          </a:p>
        </p:txBody>
      </p:sp>
      <p:pic>
        <p:nvPicPr>
          <p:cNvPr id="9" name="Grafik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61AEC2D-18F0-6E4C-A00A-244D68331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34" y="1853248"/>
            <a:ext cx="10487016" cy="101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4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63CC8D-5792-7046-9D34-FB677958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2.4 </a:t>
            </a:r>
            <a:r>
              <a:rPr lang="de-DE" dirty="0" err="1"/>
              <a:t>cpr</a:t>
            </a:r>
            <a:r>
              <a:rPr lang="de-DE" dirty="0"/>
              <a:t>-score: Abschluss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0AC373-CDD2-5B4C-BC58-54CF2B03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4476"/>
            <a:ext cx="8946541" cy="4733924"/>
          </a:xfrm>
        </p:spPr>
        <p:txBody>
          <a:bodyPr>
            <a:normAutofit/>
          </a:bodyPr>
          <a:lstStyle/>
          <a:p>
            <a:r>
              <a:rPr lang="de-DE" dirty="0" err="1"/>
              <a:t>IdiomSearch</a:t>
            </a:r>
            <a:r>
              <a:rPr lang="de-DE" dirty="0"/>
              <a:t>-Experiment basierend auf </a:t>
            </a:r>
            <a:r>
              <a:rPr lang="de-DE" dirty="0" err="1"/>
              <a:t>cpr</a:t>
            </a:r>
            <a:r>
              <a:rPr lang="de-DE" dirty="0"/>
              <a:t>-score und angewandt auf Englisch, Spanisch, Französisch und Mandarin ist in der Lage </a:t>
            </a:r>
            <a:r>
              <a:rPr lang="de-DE" dirty="0" err="1"/>
              <a:t>PU‘s</a:t>
            </a:r>
            <a:r>
              <a:rPr lang="de-DE" dirty="0"/>
              <a:t> zu erkennen und statistische Aussagen über sie zu treffen (statistische Information laut </a:t>
            </a:r>
            <a:r>
              <a:rPr lang="de-DE" dirty="0" err="1"/>
              <a:t>Colson</a:t>
            </a:r>
            <a:r>
              <a:rPr lang="de-DE" dirty="0"/>
              <a:t> trotzdem noch zu verbessern) </a:t>
            </a:r>
          </a:p>
          <a:p>
            <a:r>
              <a:rPr lang="de-DE" dirty="0" err="1"/>
              <a:t>cpr</a:t>
            </a:r>
            <a:r>
              <a:rPr lang="de-DE" dirty="0"/>
              <a:t>-score ist also in der Lage, geläufigste </a:t>
            </a:r>
            <a:r>
              <a:rPr lang="de-DE" dirty="0" err="1"/>
              <a:t>PU‘s</a:t>
            </a:r>
            <a:r>
              <a:rPr lang="de-DE" dirty="0"/>
              <a:t> einer Sprache  anhand großer Korpora zu erkennen und zu extrahieren </a:t>
            </a:r>
          </a:p>
          <a:p>
            <a:r>
              <a:rPr lang="de-DE" dirty="0"/>
              <a:t>Algorithmus muss für Spanisch und </a:t>
            </a:r>
            <a:r>
              <a:rPr lang="de-DE" dirty="0" err="1"/>
              <a:t>Franzöisch</a:t>
            </a:r>
            <a:r>
              <a:rPr lang="de-DE" dirty="0"/>
              <a:t> für bessere Performanz angepasst werden, gute Resultate für Englisch (auch aufgrund großer Anzahl der Korpora) </a:t>
            </a:r>
          </a:p>
          <a:p>
            <a:r>
              <a:rPr lang="de-DE" dirty="0"/>
              <a:t>Ergebnisse des </a:t>
            </a:r>
            <a:r>
              <a:rPr lang="de-DE" dirty="0" err="1"/>
              <a:t>cpr</a:t>
            </a:r>
            <a:r>
              <a:rPr lang="de-DE" dirty="0"/>
              <a:t> im Bezug auf chinesisch besonders relevant, da diese auch für europäische Sprachen Analyse auf der Ebene der Morpheme motiviert (</a:t>
            </a:r>
            <a:r>
              <a:rPr lang="de-DE" dirty="0" err="1"/>
              <a:t>constructionalist</a:t>
            </a:r>
            <a:r>
              <a:rPr lang="de-DE" dirty="0"/>
              <a:t> </a:t>
            </a:r>
            <a:r>
              <a:rPr lang="de-DE" dirty="0" err="1"/>
              <a:t>grammar</a:t>
            </a:r>
            <a:r>
              <a:rPr lang="de-DE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4272725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A1C22-8E54-C747-A080-14DE2F46B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 </a:t>
            </a:r>
            <a:r>
              <a:rPr lang="de-DE" dirty="0" err="1"/>
              <a:t>Smadja‘s</a:t>
            </a:r>
            <a:r>
              <a:rPr lang="de-DE" dirty="0"/>
              <a:t> </a:t>
            </a:r>
            <a:r>
              <a:rPr lang="de-DE" dirty="0" err="1"/>
              <a:t>xtract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5DB4A6-F0D9-3F4B-9C64-6FA44D10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71626"/>
            <a:ext cx="8946541" cy="4676774"/>
          </a:xfrm>
        </p:spPr>
        <p:txBody>
          <a:bodyPr/>
          <a:lstStyle/>
          <a:p>
            <a:r>
              <a:rPr lang="de-DE" dirty="0" err="1"/>
              <a:t>Xtract</a:t>
            </a:r>
            <a:r>
              <a:rPr lang="de-DE" dirty="0"/>
              <a:t> als </a:t>
            </a:r>
            <a:r>
              <a:rPr lang="de-DE" dirty="0" err="1"/>
              <a:t>Toolset</a:t>
            </a:r>
            <a:r>
              <a:rPr lang="de-DE" dirty="0"/>
              <a:t> für Information </a:t>
            </a:r>
            <a:r>
              <a:rPr lang="de-DE" dirty="0" err="1"/>
              <a:t>Retrieval</a:t>
            </a:r>
            <a:r>
              <a:rPr lang="de-DE" dirty="0"/>
              <a:t> </a:t>
            </a:r>
          </a:p>
          <a:p>
            <a:r>
              <a:rPr lang="de-DE" dirty="0"/>
              <a:t>Basiert auf statistischen Methoden </a:t>
            </a:r>
          </a:p>
          <a:p>
            <a:r>
              <a:rPr lang="de-DE" dirty="0"/>
              <a:t>Extrahiert aus Eingabekorpora Sequenzen von Wörtern und klassifiziert diese ggf. als Idiome bzw. Kollokationen </a:t>
            </a:r>
          </a:p>
          <a:p>
            <a:r>
              <a:rPr lang="de-DE" dirty="0"/>
              <a:t>kann sowohl durchgängige Sequenzen von Idiomen als auch unterbrochene identifizieren </a:t>
            </a:r>
          </a:p>
          <a:p>
            <a:r>
              <a:rPr lang="de-DE" dirty="0"/>
              <a:t>3 elementare Schritte: </a:t>
            </a:r>
          </a:p>
          <a:p>
            <a:pPr lvl="1"/>
            <a:r>
              <a:rPr lang="de-DE" dirty="0"/>
              <a:t>1. </a:t>
            </a:r>
            <a:r>
              <a:rPr lang="de-DE" dirty="0" err="1"/>
              <a:t>Bigram-Retrieval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2. N-gram </a:t>
            </a:r>
            <a:r>
              <a:rPr lang="de-DE" dirty="0" err="1"/>
              <a:t>production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3. Syntaktische Analyse und Information über N-gramme </a:t>
            </a:r>
          </a:p>
          <a:p>
            <a:pPr lvl="1"/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2486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56FE27-8BD0-0445-86AE-FC708756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FDD1A6-2767-0744-8670-DAC441F79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Motivation: aus einem gegebenem Korpus sollen syntaktisch häufig auftretende </a:t>
            </a:r>
            <a:r>
              <a:rPr lang="de-DE" dirty="0" err="1"/>
              <a:t>Bigramme</a:t>
            </a:r>
            <a:r>
              <a:rPr lang="de-DE" dirty="0"/>
              <a:t> extrahiert werden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Bigram-Retrieval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>
                <a:sym typeface="Wingdings" pitchFamily="2" charset="2"/>
              </a:rPr>
              <a:t>Hierfür wird ein Wort </a:t>
            </a:r>
            <a:r>
              <a:rPr lang="de-DE" dirty="0" err="1">
                <a:sym typeface="Wingdings" pitchFamily="2" charset="2"/>
              </a:rPr>
              <a:t>w</a:t>
            </a:r>
            <a:r>
              <a:rPr lang="de-DE" dirty="0">
                <a:sym typeface="Wingdings" pitchFamily="2" charset="2"/>
              </a:rPr>
              <a:t> mit Wort möglicher Kollokation Wort </a:t>
            </a:r>
            <a:r>
              <a:rPr lang="de-DE" dirty="0" err="1">
                <a:sym typeface="Wingdings" pitchFamily="2" charset="2"/>
              </a:rPr>
              <a:t>wi</a:t>
            </a:r>
            <a:r>
              <a:rPr lang="de-DE" dirty="0">
                <a:sym typeface="Wingdings" pitchFamily="2" charset="2"/>
              </a:rPr>
              <a:t> betrachtet</a:t>
            </a:r>
          </a:p>
          <a:p>
            <a:r>
              <a:rPr lang="de-DE" dirty="0" err="1">
                <a:sym typeface="Wingdings" pitchFamily="2" charset="2"/>
              </a:rPr>
              <a:t>Bigramme</a:t>
            </a:r>
            <a:r>
              <a:rPr lang="de-DE" dirty="0">
                <a:sym typeface="Wingdings" pitchFamily="2" charset="2"/>
              </a:rPr>
              <a:t> werden identifiziert und mit statistischen Informationen versehen </a:t>
            </a:r>
          </a:p>
          <a:p>
            <a:r>
              <a:rPr lang="de-DE" dirty="0">
                <a:sym typeface="Wingdings" pitchFamily="2" charset="2"/>
              </a:rPr>
              <a:t>POS-Info über Worte im Korpus auch bereits gegeben </a:t>
            </a:r>
          </a:p>
          <a:p>
            <a:r>
              <a:rPr lang="de-DE" dirty="0">
                <a:sym typeface="Wingdings" pitchFamily="2" charset="2"/>
              </a:rPr>
              <a:t>Korpus bereits </a:t>
            </a:r>
            <a:r>
              <a:rPr lang="de-DE" dirty="0" err="1">
                <a:sym typeface="Wingdings" pitchFamily="2" charset="2"/>
              </a:rPr>
              <a:t>geparsed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 err="1">
                <a:sym typeface="Wingdings" pitchFamily="2" charset="2"/>
              </a:rPr>
              <a:t>Window</a:t>
            </a:r>
            <a:r>
              <a:rPr lang="de-DE" dirty="0">
                <a:sym typeface="Wingdings" pitchFamily="2" charset="2"/>
              </a:rPr>
              <a:t> wird auf +/- 5 um </a:t>
            </a:r>
            <a:r>
              <a:rPr lang="de-DE" dirty="0" err="1">
                <a:sym typeface="Wingdings" pitchFamily="2" charset="2"/>
              </a:rPr>
              <a:t>w</a:t>
            </a:r>
            <a:r>
              <a:rPr lang="de-DE" dirty="0">
                <a:sym typeface="Wingdings" pitchFamily="2" charset="2"/>
              </a:rPr>
              <a:t> gesetzt, wobei </a:t>
            </a:r>
            <a:r>
              <a:rPr lang="de-DE" dirty="0" err="1">
                <a:sym typeface="Wingdings" pitchFamily="2" charset="2"/>
              </a:rPr>
              <a:t>w</a:t>
            </a:r>
            <a:r>
              <a:rPr lang="de-DE" dirty="0">
                <a:sym typeface="Wingdings" pitchFamily="2" charset="2"/>
              </a:rPr>
              <a:t> mit sich selbst den Abstand 0 hat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47753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2AECE-EB13-984F-8D18-458637DF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9677AC-3214-F244-A928-D2E1DC301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Input: geparster, getaggter Korpus, Wort </a:t>
            </a:r>
            <a:r>
              <a:rPr lang="de-DE" dirty="0" err="1"/>
              <a:t>w</a:t>
            </a:r>
            <a:endParaRPr lang="de-DE" dirty="0"/>
          </a:p>
          <a:p>
            <a:r>
              <a:rPr lang="de-DE" dirty="0"/>
              <a:t>Output: Alle Sätze im Korpus die Wort </a:t>
            </a:r>
            <a:r>
              <a:rPr lang="de-DE" dirty="0" err="1"/>
              <a:t>w</a:t>
            </a:r>
            <a:r>
              <a:rPr lang="de-DE" dirty="0"/>
              <a:t> beinhalten </a:t>
            </a:r>
          </a:p>
          <a:p>
            <a:r>
              <a:rPr lang="de-DE" dirty="0"/>
              <a:t>Die Sätze im Korpus werden analysiert und die, die Wort </a:t>
            </a:r>
            <a:r>
              <a:rPr lang="de-DE" dirty="0" err="1"/>
              <a:t>w</a:t>
            </a:r>
            <a:r>
              <a:rPr lang="de-DE" dirty="0"/>
              <a:t> beinhalten werden gefiltert </a:t>
            </a:r>
          </a:p>
          <a:p>
            <a:r>
              <a:rPr lang="de-DE" dirty="0"/>
              <a:t>Neuer Input: Alle Sätze mit </a:t>
            </a:r>
            <a:r>
              <a:rPr lang="de-DE" dirty="0" err="1"/>
              <a:t>w</a:t>
            </a:r>
            <a:r>
              <a:rPr lang="de-DE" dirty="0"/>
              <a:t> </a:t>
            </a:r>
          </a:p>
          <a:p>
            <a:r>
              <a:rPr lang="de-DE" dirty="0"/>
              <a:t>Neuer Output: Liste von gesuchten Wörtern </a:t>
            </a:r>
            <a:r>
              <a:rPr lang="de-DE" dirty="0" err="1"/>
              <a:t>wi</a:t>
            </a:r>
            <a:r>
              <a:rPr lang="de-DE" dirty="0"/>
              <a:t> </a:t>
            </a:r>
          </a:p>
          <a:p>
            <a:r>
              <a:rPr lang="de-DE" dirty="0"/>
              <a:t>Wörter </a:t>
            </a:r>
            <a:r>
              <a:rPr lang="de-DE" dirty="0" err="1"/>
              <a:t>wi</a:t>
            </a:r>
            <a:r>
              <a:rPr lang="de-DE" dirty="0"/>
              <a:t> – </a:t>
            </a:r>
            <a:r>
              <a:rPr lang="de-DE" dirty="0" err="1"/>
              <a:t>wj</a:t>
            </a:r>
            <a:r>
              <a:rPr lang="de-DE" dirty="0"/>
              <a:t> im </a:t>
            </a:r>
            <a:r>
              <a:rPr lang="de-DE" dirty="0" err="1"/>
              <a:t>Window</a:t>
            </a:r>
            <a:r>
              <a:rPr lang="de-DE" dirty="0"/>
              <a:t> -/+ 5 werden extrahiert, wobei </a:t>
            </a:r>
            <a:r>
              <a:rPr lang="de-DE" dirty="0" err="1"/>
              <a:t>j</a:t>
            </a:r>
            <a:r>
              <a:rPr lang="de-DE" dirty="0"/>
              <a:t> als Parameter für die Distanz zwischen den Wörtern im gegebenen </a:t>
            </a:r>
            <a:r>
              <a:rPr lang="de-DE" dirty="0" err="1"/>
              <a:t>Window</a:t>
            </a: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0902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FB855-9E08-B64D-BB58-5B48351D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750" y="5515848"/>
            <a:ext cx="10365326" cy="551577"/>
          </a:xfrm>
        </p:spPr>
        <p:txBody>
          <a:bodyPr/>
          <a:lstStyle/>
          <a:p>
            <a:r>
              <a:rPr lang="de-DE" sz="2400" dirty="0"/>
              <a:t>„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shall</a:t>
            </a:r>
            <a:r>
              <a:rPr lang="de-DE" sz="2400" dirty="0"/>
              <a:t> </a:t>
            </a:r>
            <a:r>
              <a:rPr lang="de-DE" sz="2400" dirty="0" err="1"/>
              <a:t>know</a:t>
            </a:r>
            <a:r>
              <a:rPr lang="de-DE" sz="2400" dirty="0"/>
              <a:t> a </a:t>
            </a:r>
            <a:r>
              <a:rPr lang="de-DE" sz="2400" dirty="0" err="1"/>
              <a:t>word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keeps</a:t>
            </a:r>
            <a:r>
              <a:rPr lang="de-DE" sz="2400" dirty="0"/>
              <a:t>“ (Firth, 1957)</a:t>
            </a:r>
          </a:p>
        </p:txBody>
      </p:sp>
      <p:pic>
        <p:nvPicPr>
          <p:cNvPr id="6" name="Inhaltsplatzhalter 4" descr="Ein Bild, das Person, Anzug, Mann, Kleidung enthält.&#10;&#10;Automatisch generierte Beschreibung">
            <a:extLst>
              <a:ext uri="{FF2B5EF4-FFF2-40B4-BE49-F238E27FC236}">
                <a16:creationId xmlns:a16="http://schemas.microsoft.com/office/drawing/2014/main" id="{D51D57D5-3669-D34B-8F99-B8520752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66" y="801240"/>
            <a:ext cx="7994294" cy="4195763"/>
          </a:xfrm>
          <a:prstGeom prst="rect">
            <a:avLst/>
          </a:prstGeom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1AB09CF-0C8D-7845-BE40-51797D068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7929" y="6180881"/>
            <a:ext cx="141924" cy="6751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376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30DED-D9A8-FF40-B21D-942DF0F9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78F83-6AB5-6D43-BD6E-35E71370BB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Neuer Input: Liste von Wörtern </a:t>
            </a:r>
            <a:r>
              <a:rPr lang="de-DE" dirty="0" err="1"/>
              <a:t>wi</a:t>
            </a:r>
            <a:r>
              <a:rPr lang="de-DE" dirty="0"/>
              <a:t> mit </a:t>
            </a:r>
            <a:r>
              <a:rPr lang="de-DE" dirty="0" err="1"/>
              <a:t>w</a:t>
            </a:r>
            <a:r>
              <a:rPr lang="de-DE" dirty="0"/>
              <a:t> </a:t>
            </a:r>
          </a:p>
          <a:p>
            <a:r>
              <a:rPr lang="de-DE" dirty="0"/>
              <a:t>Neuer Output: signifikante Wortpaare + statistische Infos </a:t>
            </a:r>
          </a:p>
          <a:p>
            <a:r>
              <a:rPr lang="de-DE" dirty="0"/>
              <a:t>Separate POS-Analyse findet statt (sofern POS-tags vorhanden) </a:t>
            </a:r>
          </a:p>
          <a:p>
            <a:r>
              <a:rPr lang="de-DE" dirty="0"/>
              <a:t>Formel </a:t>
            </a:r>
            <a:r>
              <a:rPr lang="de-DE" dirty="0" err="1"/>
              <a:t>ki</a:t>
            </a:r>
            <a:r>
              <a:rPr lang="de-DE" dirty="0"/>
              <a:t>: berechnet </a:t>
            </a:r>
            <a:r>
              <a:rPr lang="de-DE" dirty="0" err="1"/>
              <a:t>strength</a:t>
            </a:r>
            <a:r>
              <a:rPr lang="de-DE" dirty="0"/>
              <a:t> der Wortpaare </a:t>
            </a:r>
          </a:p>
          <a:p>
            <a:r>
              <a:rPr lang="de-DE" dirty="0" err="1"/>
              <a:t>ki</a:t>
            </a:r>
            <a:r>
              <a:rPr lang="de-DE" dirty="0"/>
              <a:t> als </a:t>
            </a:r>
            <a:r>
              <a:rPr lang="de-DE" dirty="0" err="1"/>
              <a:t>z</a:t>
            </a:r>
            <a:r>
              <a:rPr lang="de-DE" dirty="0"/>
              <a:t>-score</a:t>
            </a:r>
          </a:p>
          <a:p>
            <a:endParaRPr lang="de-DE" dirty="0"/>
          </a:p>
        </p:txBody>
      </p:sp>
      <p:pic>
        <p:nvPicPr>
          <p:cNvPr id="6" name="Inhaltsplatzhalter 5" descr="Ein Bild, das Uhr enthält.&#10;&#10;Automatisch generierte Beschreibung">
            <a:extLst>
              <a:ext uri="{FF2B5EF4-FFF2-40B4-BE49-F238E27FC236}">
                <a16:creationId xmlns:a16="http://schemas.microsoft.com/office/drawing/2014/main" id="{F004BC63-1CD9-EE4D-96BC-15188A831F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01481" y="4597714"/>
            <a:ext cx="1625600" cy="762000"/>
          </a:xfrm>
        </p:spPr>
      </p:pic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D82538-CE38-0D45-8FCB-6F3C5B7FC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351" y="1335571"/>
            <a:ext cx="3670121" cy="492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4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32CBC-E145-AF40-AC36-18909B90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57203-E034-2944-9990-67AFB30F87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Verteilung der Wörter wird nun analysiert </a:t>
            </a:r>
          </a:p>
          <a:p>
            <a:r>
              <a:rPr lang="de-DE" dirty="0"/>
              <a:t>Mittelwert für Distanz p wird berechnet </a:t>
            </a:r>
          </a:p>
          <a:p>
            <a:r>
              <a:rPr lang="de-DE" dirty="0"/>
              <a:t>Anhand der Varianzformel wird für jedes Wort </a:t>
            </a:r>
            <a:r>
              <a:rPr lang="de-DE" dirty="0" err="1"/>
              <a:t>wi</a:t>
            </a:r>
            <a:r>
              <a:rPr lang="de-DE" dirty="0"/>
              <a:t> Parameter </a:t>
            </a:r>
            <a:r>
              <a:rPr lang="de-DE" i="1" dirty="0" err="1"/>
              <a:t>spread</a:t>
            </a:r>
            <a:r>
              <a:rPr lang="de-DE" dirty="0"/>
              <a:t> berechnet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50F946D4-F411-0A45-9CF3-AD9023FAB4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2060575"/>
            <a:ext cx="4395788" cy="3430858"/>
          </a:xfrm>
        </p:spPr>
      </p:pic>
      <p:pic>
        <p:nvPicPr>
          <p:cNvPr id="11" name="Grafik 10" descr="Ein Bild, das Uhr enthält.&#10;&#10;Automatisch generierte Beschreibung">
            <a:extLst>
              <a:ext uri="{FF2B5EF4-FFF2-40B4-BE49-F238E27FC236}">
                <a16:creationId xmlns:a16="http://schemas.microsoft.com/office/drawing/2014/main" id="{E8AF8719-F668-8646-97C4-99C9128DF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31" y="4691333"/>
            <a:ext cx="18161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3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9B169-FF89-6D47-A52C-05B2E8C65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- Phase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18AB53-7669-C048-A2EA-EEEA88BCE48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Um relevante Wortpaare zu </a:t>
            </a:r>
            <a:r>
              <a:rPr lang="de-DE" dirty="0" err="1"/>
              <a:t>identifzieren</a:t>
            </a:r>
            <a:r>
              <a:rPr lang="de-DE" dirty="0"/>
              <a:t> werden </a:t>
            </a:r>
            <a:r>
              <a:rPr lang="de-DE" dirty="0" err="1"/>
              <a:t>Constraints</a:t>
            </a:r>
            <a:r>
              <a:rPr lang="de-DE" dirty="0"/>
              <a:t> eingeführt </a:t>
            </a:r>
          </a:p>
          <a:p>
            <a:r>
              <a:rPr lang="de-DE" dirty="0"/>
              <a:t>C1: Auftauchen von </a:t>
            </a:r>
            <a:r>
              <a:rPr lang="de-DE" dirty="0" err="1"/>
              <a:t>w</a:t>
            </a:r>
            <a:r>
              <a:rPr lang="de-DE" dirty="0"/>
              <a:t> zu </a:t>
            </a:r>
            <a:r>
              <a:rPr lang="de-DE" dirty="0" err="1"/>
              <a:t>wi</a:t>
            </a:r>
            <a:r>
              <a:rPr lang="de-DE" dirty="0"/>
              <a:t>, alle unter dem gesetzten </a:t>
            </a:r>
            <a:r>
              <a:rPr lang="de-DE" dirty="0" err="1"/>
              <a:t>Threshold</a:t>
            </a:r>
            <a:r>
              <a:rPr lang="de-DE" dirty="0"/>
              <a:t> werden </a:t>
            </a:r>
            <a:r>
              <a:rPr lang="de-DE" dirty="0" err="1"/>
              <a:t>rejected</a:t>
            </a:r>
            <a:r>
              <a:rPr lang="de-DE" dirty="0"/>
              <a:t> </a:t>
            </a:r>
          </a:p>
          <a:p>
            <a:r>
              <a:rPr lang="de-DE" dirty="0"/>
              <a:t>C2: </a:t>
            </a:r>
            <a:r>
              <a:rPr lang="de-DE" dirty="0" err="1"/>
              <a:t>Spread</a:t>
            </a:r>
            <a:r>
              <a:rPr lang="de-DE" dirty="0"/>
              <a:t> soll U ≥ 10 sein </a:t>
            </a:r>
          </a:p>
          <a:p>
            <a:r>
              <a:rPr lang="de-DE" dirty="0"/>
              <a:t>C3: interessante Positionen der Wortpaare </a:t>
            </a:r>
            <a:r>
              <a:rPr lang="de-DE" dirty="0" err="1"/>
              <a:t>w</a:t>
            </a:r>
            <a:r>
              <a:rPr lang="de-DE" dirty="0"/>
              <a:t> und </a:t>
            </a:r>
            <a:r>
              <a:rPr lang="de-DE" dirty="0" err="1"/>
              <a:t>wi</a:t>
            </a:r>
            <a:r>
              <a:rPr lang="de-DE" dirty="0"/>
              <a:t> werden extrahiert und analysiert</a:t>
            </a:r>
          </a:p>
          <a:p>
            <a:r>
              <a:rPr lang="de-DE" dirty="0"/>
              <a:t>Schwellen = (k0, k1, U0 = 1, 1, 10)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86E0E1E-B3D1-D346-8ACA-34A8935CCB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5634" y="2060575"/>
            <a:ext cx="3505200" cy="8890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6DFA578-C034-DA4D-B13E-54EB27909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150" y="3429000"/>
            <a:ext cx="4156684" cy="249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1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10554-9A4C-9B4B-8BD1-133C967D6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2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AA3923D-6AC7-164D-A9CE-7572A013D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Phase 2 soll aus berechneten </a:t>
            </a:r>
            <a:r>
              <a:rPr lang="de-DE" dirty="0" err="1"/>
              <a:t>Bigrammen</a:t>
            </a:r>
            <a:r>
              <a:rPr lang="de-DE" dirty="0"/>
              <a:t> N-gramme produzieren </a:t>
            </a:r>
          </a:p>
          <a:p>
            <a:r>
              <a:rPr lang="de-DE" dirty="0"/>
              <a:t>Input: Ergebnisse aus Phase 1 </a:t>
            </a:r>
          </a:p>
          <a:p>
            <a:r>
              <a:rPr lang="de-DE" dirty="0"/>
              <a:t>Um N-gramme zu erlangen werden die Wörter um die </a:t>
            </a:r>
            <a:r>
              <a:rPr lang="de-DE" dirty="0" err="1"/>
              <a:t>Bigramme</a:t>
            </a:r>
            <a:r>
              <a:rPr lang="de-DE" dirty="0"/>
              <a:t> analysiert </a:t>
            </a:r>
          </a:p>
          <a:p>
            <a:r>
              <a:rPr lang="de-DE" dirty="0"/>
              <a:t>Man soll häufige Wortkombinationen erkennen und anhand erkannter Wortkombinationen bzw. Wortsequenzen neue , statistisch valide Kombinationen erstellen können </a:t>
            </a:r>
          </a:p>
        </p:txBody>
      </p:sp>
    </p:spTree>
    <p:extLst>
      <p:ext uri="{BB962C8B-B14F-4D97-AF65-F5344CB8AC3E}">
        <p14:creationId xmlns:p14="http://schemas.microsoft.com/office/powerpoint/2010/main" val="3104371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F9D476-4C53-C948-A654-B4ED6984B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D3A9AD-0E9F-5240-BCF9-378A9DAA2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Berechnete </a:t>
            </a:r>
            <a:r>
              <a:rPr lang="de-DE" dirty="0" err="1"/>
              <a:t>Bigramme</a:t>
            </a:r>
            <a:r>
              <a:rPr lang="de-DE" dirty="0"/>
              <a:t> werden analysiert </a:t>
            </a:r>
          </a:p>
          <a:p>
            <a:r>
              <a:rPr lang="de-DE" dirty="0"/>
              <a:t>Es wird wieder ein </a:t>
            </a:r>
            <a:r>
              <a:rPr lang="de-DE" dirty="0" err="1"/>
              <a:t>Threshold</a:t>
            </a:r>
            <a:r>
              <a:rPr lang="de-DE" dirty="0"/>
              <a:t> eingeführt </a:t>
            </a:r>
          </a:p>
          <a:p>
            <a:r>
              <a:rPr lang="de-DE" dirty="0"/>
              <a:t>Es werden nur Wörter extrahiert die an bestimmten Stellen eine höhere Wahrscheinlichkeit des Auftauchens haben als der gesetzte </a:t>
            </a:r>
            <a:r>
              <a:rPr lang="de-DE" dirty="0" err="1"/>
              <a:t>Threshold</a:t>
            </a:r>
            <a:r>
              <a:rPr lang="de-DE" dirty="0"/>
              <a:t> T </a:t>
            </a:r>
          </a:p>
          <a:p>
            <a:r>
              <a:rPr lang="de-DE" dirty="0"/>
              <a:t>T kann beliebig gesetzt werden (hier: 0,75) </a:t>
            </a:r>
          </a:p>
          <a:p>
            <a:r>
              <a:rPr lang="de-DE" dirty="0"/>
              <a:t>Je niedriger der gesetzte </a:t>
            </a:r>
            <a:r>
              <a:rPr lang="de-DE" dirty="0" err="1"/>
              <a:t>Threshold</a:t>
            </a:r>
            <a:r>
              <a:rPr lang="de-DE" dirty="0"/>
              <a:t> desto höher der </a:t>
            </a:r>
            <a:r>
              <a:rPr lang="de-DE" dirty="0" err="1"/>
              <a:t>Recallwert</a:t>
            </a:r>
            <a:r>
              <a:rPr lang="de-DE" dirty="0"/>
              <a:t> ABER: Precision wird geringer  </a:t>
            </a:r>
          </a:p>
        </p:txBody>
      </p:sp>
    </p:spTree>
    <p:extLst>
      <p:ext uri="{BB962C8B-B14F-4D97-AF65-F5344CB8AC3E}">
        <p14:creationId xmlns:p14="http://schemas.microsoft.com/office/powerpoint/2010/main" val="1000974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499034-DD72-7B42-B272-C715E2FD2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2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5D13463-C0C6-6F40-BF9B-93F999B1807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Ergebnisse: statistisch valide Wordpatterns werden gebildet </a:t>
            </a:r>
          </a:p>
          <a:p>
            <a:r>
              <a:rPr lang="de-DE" dirty="0"/>
              <a:t>Pattern beinhaltet feste Wortsequenzen </a:t>
            </a:r>
          </a:p>
          <a:p>
            <a:r>
              <a:rPr lang="de-DE" dirty="0"/>
              <a:t>Pattern können auch als Templates für nachfolgende Wortsequenzen dienen </a:t>
            </a:r>
          </a:p>
          <a:p>
            <a:r>
              <a:rPr lang="de-DE" dirty="0"/>
              <a:t>Es werden automatisch größtmögliche N-grams produziert </a:t>
            </a:r>
          </a:p>
          <a:p>
            <a:r>
              <a:rPr lang="de-DE" dirty="0"/>
              <a:t>Es werden lexikalisch relevante Relationen zwischen den </a:t>
            </a:r>
            <a:r>
              <a:rPr lang="de-DE" dirty="0" err="1"/>
              <a:t>n</a:t>
            </a:r>
            <a:r>
              <a:rPr lang="de-DE" dirty="0"/>
              <a:t>-grams produziert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7A33B2B1-5394-1C4F-BCC4-4D755D9319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35960" y="1853248"/>
            <a:ext cx="4395788" cy="1465262"/>
          </a:xfr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93E5054-B0B9-7540-9DF1-7A5A715BF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131" y="3731610"/>
            <a:ext cx="4757617" cy="19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80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6186F-0D11-5F49-87D9-68D8F928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3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40A520F-E80E-3844-A19D-F4BDE0D4B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Alleine lexikalische Relation reicht nicht aus </a:t>
            </a:r>
          </a:p>
          <a:p>
            <a:r>
              <a:rPr lang="de-DE" dirty="0" err="1"/>
              <a:t>Smadja</a:t>
            </a:r>
            <a:r>
              <a:rPr lang="de-DE" dirty="0"/>
              <a:t> versucht produzierten </a:t>
            </a:r>
            <a:r>
              <a:rPr lang="de-DE" dirty="0" err="1"/>
              <a:t>n</a:t>
            </a:r>
            <a:r>
              <a:rPr lang="de-DE" dirty="0"/>
              <a:t>-grammen syntaktische Eigenschaften zuzuweisen </a:t>
            </a:r>
          </a:p>
          <a:p>
            <a:r>
              <a:rPr lang="de-DE" dirty="0"/>
              <a:t>Stage 1 wird teilweise wieder aufgegriffen, in dem man die POS – tags wieder verwendet </a:t>
            </a:r>
          </a:p>
          <a:p>
            <a:r>
              <a:rPr lang="de-DE" dirty="0"/>
              <a:t>Hierfür wird der Cass-Parser verwendet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Bottom-up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Parsing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>
                <a:sym typeface="Wingdings" pitchFamily="2" charset="2"/>
              </a:rPr>
              <a:t>Syntaktische Relation der </a:t>
            </a:r>
            <a:r>
              <a:rPr lang="de-DE" dirty="0" err="1">
                <a:sym typeface="Wingdings" pitchFamily="2" charset="2"/>
              </a:rPr>
              <a:t>Bigramme</a:t>
            </a:r>
            <a:r>
              <a:rPr lang="de-DE" dirty="0">
                <a:sym typeface="Wingdings" pitchFamily="2" charset="2"/>
              </a:rPr>
              <a:t> wird zunächst analysiert 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3975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86E39A-B295-3140-9AA8-1CC157C1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3.1 </a:t>
            </a:r>
            <a:r>
              <a:rPr lang="de-DE" dirty="0" err="1"/>
              <a:t>xtract</a:t>
            </a:r>
            <a:r>
              <a:rPr lang="de-DE" dirty="0"/>
              <a:t> – Phase 3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E66CF88-171F-6D4B-B336-82089AA14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Neuer Input sind getaggte Sätze die </a:t>
            </a:r>
            <a:r>
              <a:rPr lang="de-DE" dirty="0" err="1"/>
              <a:t>w</a:t>
            </a:r>
            <a:r>
              <a:rPr lang="de-DE" dirty="0"/>
              <a:t> und </a:t>
            </a:r>
            <a:r>
              <a:rPr lang="de-DE" dirty="0" err="1"/>
              <a:t>wi</a:t>
            </a:r>
            <a:r>
              <a:rPr lang="de-DE" dirty="0"/>
              <a:t> beinhalten </a:t>
            </a:r>
          </a:p>
          <a:p>
            <a:r>
              <a:rPr lang="de-DE" dirty="0"/>
              <a:t>Syntaktische Labels für die einzelnen </a:t>
            </a:r>
            <a:r>
              <a:rPr lang="de-DE" dirty="0" err="1"/>
              <a:t>Bigramme</a:t>
            </a:r>
            <a:r>
              <a:rPr lang="de-DE" dirty="0"/>
              <a:t> werden produziert </a:t>
            </a:r>
          </a:p>
          <a:p>
            <a:r>
              <a:rPr lang="de-DE" dirty="0"/>
              <a:t>Dank Cass-Parser extrahiert man zunächst binäre syntaktische Relation der Wörter </a:t>
            </a:r>
            <a:r>
              <a:rPr lang="de-DE" dirty="0" err="1"/>
              <a:t>w</a:t>
            </a:r>
            <a:r>
              <a:rPr lang="de-DE" dirty="0"/>
              <a:t> und </a:t>
            </a:r>
            <a:r>
              <a:rPr lang="de-DE" dirty="0" err="1"/>
              <a:t>wi</a:t>
            </a:r>
            <a:r>
              <a:rPr lang="de-DE" dirty="0"/>
              <a:t> z.B. </a:t>
            </a:r>
            <a:r>
              <a:rPr lang="de-DE" i="1" dirty="0"/>
              <a:t>Verb-</a:t>
            </a:r>
            <a:r>
              <a:rPr lang="de-DE" i="1" dirty="0" err="1"/>
              <a:t>Object</a:t>
            </a:r>
            <a:r>
              <a:rPr lang="de-DE" dirty="0"/>
              <a:t>, </a:t>
            </a:r>
            <a:r>
              <a:rPr lang="de-DE" i="1" dirty="0" err="1"/>
              <a:t>Subject</a:t>
            </a:r>
            <a:r>
              <a:rPr lang="de-DE" i="1" dirty="0"/>
              <a:t>-Verb etc.</a:t>
            </a:r>
          </a:p>
        </p:txBody>
      </p:sp>
      <p:pic>
        <p:nvPicPr>
          <p:cNvPr id="7" name="Inhaltsplatzhalter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A980D-F6C7-7546-955F-E3D177A855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0034" y="2060575"/>
            <a:ext cx="3860800" cy="1447800"/>
          </a:xfrm>
        </p:spPr>
      </p:pic>
    </p:spTree>
    <p:extLst>
      <p:ext uri="{BB962C8B-B14F-4D97-AF65-F5344CB8AC3E}">
        <p14:creationId xmlns:p14="http://schemas.microsoft.com/office/powerpoint/2010/main" val="3203203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9721E-5554-E84E-8A6F-47B1F63A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3.3 – Phase 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2D39D-4AA6-794B-9AA7-00136BE58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738649"/>
            <a:ext cx="4396339" cy="4517690"/>
          </a:xfrm>
        </p:spPr>
        <p:txBody>
          <a:bodyPr>
            <a:normAutofit/>
          </a:bodyPr>
          <a:lstStyle/>
          <a:p>
            <a:r>
              <a:rPr lang="de-DE" dirty="0" err="1"/>
              <a:t>Gelabelte</a:t>
            </a:r>
            <a:r>
              <a:rPr lang="de-DE" dirty="0"/>
              <a:t> Sätze als neuer Input </a:t>
            </a:r>
          </a:p>
          <a:p>
            <a:r>
              <a:rPr lang="de-DE" dirty="0"/>
              <a:t>Wenn </a:t>
            </a:r>
            <a:r>
              <a:rPr lang="de-DE" dirty="0" err="1"/>
              <a:t>Bigramme</a:t>
            </a:r>
            <a:r>
              <a:rPr lang="de-DE" dirty="0"/>
              <a:t> valide syntaktische Relation zueinander haben wird ihnen ein Label zugeteilt </a:t>
            </a:r>
          </a:p>
          <a:p>
            <a:r>
              <a:rPr lang="de-DE" dirty="0"/>
              <a:t>Falls nicht </a:t>
            </a:r>
            <a:r>
              <a:rPr lang="de-DE" dirty="0">
                <a:sym typeface="Wingdings" pitchFamily="2" charset="2"/>
              </a:rPr>
              <a:t> </a:t>
            </a:r>
            <a:r>
              <a:rPr lang="de-DE" dirty="0" err="1">
                <a:sym typeface="Wingdings" pitchFamily="2" charset="2"/>
              </a:rPr>
              <a:t>Rejection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 err="1">
                <a:sym typeface="Wingdings" pitchFamily="2" charset="2"/>
              </a:rPr>
              <a:t>Unidentifizierten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Bigrammen</a:t>
            </a:r>
            <a:r>
              <a:rPr lang="de-DE" dirty="0">
                <a:sym typeface="Wingdings" pitchFamily="2" charset="2"/>
              </a:rPr>
              <a:t> wird Label „U“ vergeben </a:t>
            </a:r>
          </a:p>
          <a:p>
            <a:r>
              <a:rPr lang="de-DE" dirty="0">
                <a:sym typeface="Wingdings" pitchFamily="2" charset="2"/>
              </a:rPr>
              <a:t>Häufigkeiten der Labels werden berechnet  Häufigste Labels werden akzeptiert </a:t>
            </a:r>
          </a:p>
          <a:p>
            <a:r>
              <a:rPr lang="de-DE" dirty="0">
                <a:sym typeface="Wingdings" pitchFamily="2" charset="2"/>
              </a:rPr>
              <a:t>Häufigkeit der Labels muss </a:t>
            </a:r>
            <a:r>
              <a:rPr lang="de-DE" dirty="0" err="1">
                <a:sym typeface="Wingdings" pitchFamily="2" charset="2"/>
              </a:rPr>
              <a:t>Threshold</a:t>
            </a:r>
            <a:r>
              <a:rPr lang="de-DE" dirty="0">
                <a:sym typeface="Wingdings" pitchFamily="2" charset="2"/>
              </a:rPr>
              <a:t> wieder übersteigen </a:t>
            </a:r>
            <a:endParaRPr lang="de-CH" dirty="0">
              <a:sym typeface="Wingdings" pitchFamily="2" charset="2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7D0AA2D0-37F9-7241-ABCE-E997A1F55C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79329" y="1738649"/>
            <a:ext cx="4428706" cy="1400530"/>
          </a:xfr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71620DD-3855-FD45-8CBB-6A7171C6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25024"/>
            <a:ext cx="4413900" cy="1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23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BB744B-E75D-3640-961C-0A7AA085C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3.3 Phase 3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9FDBF2-DC41-434C-B381-42BE7A81FB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Für Häufigkeit wird ähnliche Filtermethode wie in Phase 1 verwendet </a:t>
            </a:r>
          </a:p>
          <a:p>
            <a:r>
              <a:rPr lang="de-DE" dirty="0"/>
              <a:t>Mittelwert der Häufigkeit und Standardabweichung wieder notwendig </a:t>
            </a:r>
          </a:p>
          <a:p>
            <a:r>
              <a:rPr lang="de-DE" dirty="0"/>
              <a:t>Kollokation wird nur angenommen wenn Label </a:t>
            </a:r>
            <a:r>
              <a:rPr lang="de-DE" dirty="0" err="1"/>
              <a:t>g</a:t>
            </a:r>
            <a:r>
              <a:rPr lang="de-DE" dirty="0"/>
              <a:t> </a:t>
            </a:r>
            <a:r>
              <a:rPr lang="de-DE" dirty="0" err="1"/>
              <a:t>Threshold</a:t>
            </a:r>
            <a:r>
              <a:rPr lang="de-DE" dirty="0"/>
              <a:t>-Bedingung erfüllt, alle anderen Kollokationen werden </a:t>
            </a:r>
            <a:r>
              <a:rPr lang="de-DE" dirty="0" err="1"/>
              <a:t>rejected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1E8A579-9B70-F447-A8F4-B5A05757B6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43246" y="1573848"/>
            <a:ext cx="2755900" cy="558800"/>
          </a:xfrm>
        </p:spPr>
      </p:pic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F497D31-1FA7-614D-9E63-8D5ECC066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46" y="2375942"/>
            <a:ext cx="5321642" cy="335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101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C5477-D38E-4348-96FD-22B810AB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Gliederung: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F4F468-AED0-3048-854A-7069C4A0B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40180"/>
            <a:ext cx="8946541" cy="4808219"/>
          </a:xfrm>
        </p:spPr>
        <p:txBody>
          <a:bodyPr/>
          <a:lstStyle/>
          <a:p>
            <a:r>
              <a:rPr lang="de-DE" dirty="0"/>
              <a:t>1. Autorenvorstellung </a:t>
            </a:r>
          </a:p>
          <a:p>
            <a:r>
              <a:rPr lang="de-DE" dirty="0"/>
              <a:t>2. </a:t>
            </a:r>
            <a:r>
              <a:rPr lang="de-DE" dirty="0" err="1"/>
              <a:t>IdiomSearch</a:t>
            </a:r>
            <a:r>
              <a:rPr lang="de-DE" dirty="0"/>
              <a:t>-Experiment: </a:t>
            </a:r>
          </a:p>
          <a:p>
            <a:pPr marL="0" indent="0">
              <a:buNone/>
            </a:pPr>
            <a:r>
              <a:rPr lang="de-DE" dirty="0"/>
              <a:t>	- Methodologie </a:t>
            </a:r>
          </a:p>
          <a:p>
            <a:pPr marL="0" indent="0">
              <a:buNone/>
            </a:pPr>
            <a:r>
              <a:rPr lang="de-DE" dirty="0"/>
              <a:t>	- </a:t>
            </a:r>
            <a:r>
              <a:rPr lang="de-DE" dirty="0" err="1"/>
              <a:t>cpr</a:t>
            </a:r>
            <a:r>
              <a:rPr lang="de-DE" dirty="0"/>
              <a:t>-score und </a:t>
            </a:r>
            <a:r>
              <a:rPr lang="de-DE" dirty="0" err="1"/>
              <a:t>Probabilistisches</a:t>
            </a:r>
            <a:r>
              <a:rPr lang="de-DE" dirty="0"/>
              <a:t> </a:t>
            </a:r>
            <a:r>
              <a:rPr lang="de-DE" dirty="0" err="1"/>
              <a:t>Konstruktionennetzwerk</a:t>
            </a:r>
            <a:r>
              <a:rPr lang="de-DE" dirty="0"/>
              <a:t>  </a:t>
            </a:r>
          </a:p>
          <a:p>
            <a:r>
              <a:rPr lang="de-DE" dirty="0"/>
              <a:t>3. </a:t>
            </a:r>
            <a:r>
              <a:rPr lang="de-DE" dirty="0" err="1"/>
              <a:t>Xtract</a:t>
            </a:r>
            <a:r>
              <a:rPr lang="de-DE" dirty="0"/>
              <a:t>: </a:t>
            </a:r>
          </a:p>
          <a:p>
            <a:pPr marL="0" indent="0">
              <a:buNone/>
            </a:pPr>
            <a:r>
              <a:rPr lang="de-DE" dirty="0"/>
              <a:t>	- Methodologie </a:t>
            </a:r>
          </a:p>
          <a:p>
            <a:pPr marL="400050" lvl="1" indent="0">
              <a:buNone/>
            </a:pPr>
            <a:r>
              <a:rPr lang="de-DE" dirty="0"/>
              <a:t> -</a:t>
            </a:r>
            <a:r>
              <a:rPr lang="de-DE" baseline="0" dirty="0"/>
              <a:t> Phasen 1-3</a:t>
            </a:r>
            <a:endParaRPr lang="de-DE" dirty="0"/>
          </a:p>
          <a:p>
            <a:r>
              <a:rPr lang="de-DE" dirty="0"/>
              <a:t>4. Evaluation</a:t>
            </a:r>
          </a:p>
          <a:p>
            <a:r>
              <a:rPr lang="de-DE" dirty="0"/>
              <a:t>5. Fragen und Diskussion</a:t>
            </a: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453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352FE-0051-6049-8171-096A1C38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3.3 </a:t>
            </a:r>
            <a:r>
              <a:rPr lang="de-DE" dirty="0" err="1"/>
              <a:t>xtract</a:t>
            </a:r>
            <a:r>
              <a:rPr lang="de-DE" dirty="0"/>
              <a:t> -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BF07F9-853C-4A4F-B2A7-67F2CE541C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Precision: berechnet Qualität des extrahierten Materials </a:t>
            </a:r>
          </a:p>
          <a:p>
            <a:r>
              <a:rPr lang="de-DE" dirty="0"/>
              <a:t>Gefundene richtige Elemente / Anzahl aller Elemente </a:t>
            </a:r>
          </a:p>
          <a:p>
            <a:r>
              <a:rPr lang="de-DE" dirty="0"/>
              <a:t>Recall: Effektivität des extrahierten Materials </a:t>
            </a:r>
          </a:p>
          <a:p>
            <a:r>
              <a:rPr lang="de-DE" dirty="0"/>
              <a:t>Gefundene richtigen Elemente / alle richtigen Elemente </a:t>
            </a:r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F47299C-2778-C94F-A721-5E69D1966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899009"/>
            <a:ext cx="5559768" cy="3059982"/>
          </a:xfrm>
        </p:spPr>
      </p:pic>
    </p:spTree>
    <p:extLst>
      <p:ext uri="{BB962C8B-B14F-4D97-AF65-F5344CB8AC3E}">
        <p14:creationId xmlns:p14="http://schemas.microsoft.com/office/powerpoint/2010/main" val="994583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26607-F03C-194F-8D89-0687FC9A2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3.3 </a:t>
            </a:r>
            <a:r>
              <a:rPr lang="de-DE" dirty="0" err="1"/>
              <a:t>xtract</a:t>
            </a:r>
            <a:r>
              <a:rPr lang="de-DE" dirty="0"/>
              <a:t> - 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9E31F1-DC7B-9547-BD86-51110F47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853249"/>
            <a:ext cx="4705060" cy="4403090"/>
          </a:xfrm>
        </p:spPr>
        <p:txBody>
          <a:bodyPr/>
          <a:lstStyle/>
          <a:p>
            <a:r>
              <a:rPr lang="de-DE" dirty="0"/>
              <a:t>Vergleich mit Lexikograph um Performanz von </a:t>
            </a:r>
            <a:r>
              <a:rPr lang="de-DE" dirty="0" err="1"/>
              <a:t>xtract</a:t>
            </a:r>
            <a:r>
              <a:rPr lang="de-DE" dirty="0"/>
              <a:t> zu bestimmen </a:t>
            </a:r>
          </a:p>
          <a:p>
            <a:r>
              <a:rPr lang="de-DE" dirty="0"/>
              <a:t>Lexikograph erhält 4000 von </a:t>
            </a:r>
            <a:r>
              <a:rPr lang="de-DE" dirty="0" err="1"/>
              <a:t>xtract</a:t>
            </a:r>
            <a:r>
              <a:rPr lang="de-DE" dirty="0"/>
              <a:t> gefundene Kollokationen </a:t>
            </a:r>
          </a:p>
          <a:p>
            <a:r>
              <a:rPr lang="de-DE" dirty="0"/>
              <a:t>YY, Y = gute Qualität, N = schlecht </a:t>
            </a:r>
          </a:p>
          <a:p>
            <a:r>
              <a:rPr lang="de-DE" dirty="0"/>
              <a:t>Nach Phase 2: 20% mit Y, 20% mit YY, 60% mit N getaggt </a:t>
            </a:r>
            <a:r>
              <a:rPr lang="de-DE" dirty="0">
                <a:sym typeface="Wingdings" pitchFamily="2" charset="2"/>
              </a:rPr>
              <a:t> Precision = 40% </a:t>
            </a:r>
          </a:p>
          <a:p>
            <a:r>
              <a:rPr lang="de-DE" dirty="0">
                <a:sym typeface="Wingdings" pitchFamily="2" charset="2"/>
              </a:rPr>
              <a:t>Nach Phase 3: 94% der Kollokationen wurden richtig getaggt </a:t>
            </a:r>
          </a:p>
          <a:p>
            <a:r>
              <a:rPr lang="de-DE" dirty="0">
                <a:sym typeface="Wingdings" pitchFamily="2" charset="2"/>
              </a:rPr>
              <a:t>T = </a:t>
            </a:r>
            <a:r>
              <a:rPr lang="de-DE" dirty="0" err="1">
                <a:sym typeface="Wingdings" pitchFamily="2" charset="2"/>
              </a:rPr>
              <a:t>accepted</a:t>
            </a:r>
            <a:r>
              <a:rPr lang="de-DE" dirty="0">
                <a:sym typeface="Wingdings" pitchFamily="2" charset="2"/>
              </a:rPr>
              <a:t>, U = </a:t>
            </a:r>
            <a:r>
              <a:rPr lang="de-DE" dirty="0" err="1">
                <a:sym typeface="Wingdings" pitchFamily="2" charset="2"/>
              </a:rPr>
              <a:t>rejected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>
                <a:sym typeface="Wingdings" pitchFamily="2" charset="2"/>
              </a:rPr>
              <a:t>Precision nach Phase 3 von 40% auf 94% gesteigert </a:t>
            </a:r>
            <a:endParaRPr lang="de-DE" dirty="0"/>
          </a:p>
        </p:txBody>
      </p:sp>
      <p:pic>
        <p:nvPicPr>
          <p:cNvPr id="6" name="Inhaltsplatzhalter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1D04CB6-993E-3446-BA18-C8A8C4BF12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5950" y="2099603"/>
            <a:ext cx="5770145" cy="3236895"/>
          </a:xfrm>
        </p:spPr>
      </p:pic>
    </p:spTree>
    <p:extLst>
      <p:ext uri="{BB962C8B-B14F-4D97-AF65-F5344CB8AC3E}">
        <p14:creationId xmlns:p14="http://schemas.microsoft.com/office/powerpoint/2010/main" val="1810835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A15702B-2314-074B-82A8-C58AB7351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565" y="2551974"/>
            <a:ext cx="10094869" cy="1260172"/>
          </a:xfrm>
        </p:spPr>
        <p:txBody>
          <a:bodyPr/>
          <a:lstStyle/>
          <a:p>
            <a:r>
              <a:rPr lang="de-DE" dirty="0"/>
              <a:t>Vielen Dank für eure Aufmerksamkeit! </a:t>
            </a:r>
          </a:p>
        </p:txBody>
      </p:sp>
    </p:spTree>
    <p:extLst>
      <p:ext uri="{BB962C8B-B14F-4D97-AF65-F5344CB8AC3E}">
        <p14:creationId xmlns:p14="http://schemas.microsoft.com/office/powerpoint/2010/main" val="5165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CA063-ECB8-8347-8D11-9EA6D516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Jean-Pierre </a:t>
            </a:r>
            <a:r>
              <a:rPr lang="de-DE" dirty="0" err="1"/>
              <a:t>Colson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13E7A1-0DA2-2747-B69C-264BE15171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Professor für Übersetzungswissenschaften an der </a:t>
            </a:r>
            <a:r>
              <a:rPr lang="de-DE" dirty="0" err="1"/>
              <a:t>Universitè</a:t>
            </a:r>
            <a:r>
              <a:rPr lang="de-DE" dirty="0"/>
              <a:t> </a:t>
            </a:r>
            <a:r>
              <a:rPr lang="de-DE" dirty="0" err="1"/>
              <a:t>catholique</a:t>
            </a:r>
            <a:r>
              <a:rPr lang="de-DE" dirty="0"/>
              <a:t> de </a:t>
            </a:r>
            <a:r>
              <a:rPr lang="de-DE" dirty="0" err="1"/>
              <a:t>Louvain</a:t>
            </a:r>
            <a:r>
              <a:rPr lang="de-DE" dirty="0"/>
              <a:t> </a:t>
            </a:r>
          </a:p>
          <a:p>
            <a:r>
              <a:rPr lang="de-DE" dirty="0"/>
              <a:t>Forschungsschwerpunkte in </a:t>
            </a:r>
            <a:r>
              <a:rPr lang="de-DE" dirty="0" err="1"/>
              <a:t>Korpussphraseology</a:t>
            </a:r>
            <a:r>
              <a:rPr lang="de-DE" dirty="0"/>
              <a:t>, Übersetzungswissenschaften und </a:t>
            </a:r>
            <a:r>
              <a:rPr lang="de-DE" dirty="0" err="1"/>
              <a:t>lingusitischer</a:t>
            </a:r>
            <a:r>
              <a:rPr lang="de-DE" dirty="0"/>
              <a:t> Informatik </a:t>
            </a:r>
          </a:p>
          <a:p>
            <a:r>
              <a:rPr lang="de-DE" dirty="0"/>
              <a:t>Entwicklung des </a:t>
            </a:r>
            <a:r>
              <a:rPr lang="de-DE" dirty="0" err="1"/>
              <a:t>IdiomSearch</a:t>
            </a:r>
            <a:r>
              <a:rPr lang="de-DE" dirty="0"/>
              <a:t>-Tools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A3E8A09-7BC1-C046-9FA5-49596A0FA5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92351" y="2060575"/>
            <a:ext cx="3933031" cy="3933031"/>
          </a:xfrm>
        </p:spPr>
      </p:pic>
    </p:spTree>
    <p:extLst>
      <p:ext uri="{BB962C8B-B14F-4D97-AF65-F5344CB8AC3E}">
        <p14:creationId xmlns:p14="http://schemas.microsoft.com/office/powerpoint/2010/main" val="760356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46793-1BDB-7F4F-8739-8492BBE3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Frank </a:t>
            </a:r>
            <a:r>
              <a:rPr lang="de-DE" dirty="0" err="1"/>
              <a:t>Smadja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0BB8A5D-0839-BF4F-BAFD-6E115400FA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4736" y="2056092"/>
            <a:ext cx="3925095" cy="3925095"/>
          </a:xfr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8B7AA35-E7D5-8F4D-92A4-54105A6B7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246995" cy="4200245"/>
          </a:xfrm>
        </p:spPr>
        <p:txBody>
          <a:bodyPr/>
          <a:lstStyle/>
          <a:p>
            <a:r>
              <a:rPr lang="de-DE" dirty="0"/>
              <a:t>Independent Researcher im Bereich Informatik und Computerlinguistik </a:t>
            </a:r>
          </a:p>
          <a:p>
            <a:r>
              <a:rPr lang="de-DE" dirty="0"/>
              <a:t>Bachelorstudium Physik und Mathematik an der </a:t>
            </a:r>
            <a:r>
              <a:rPr lang="de-DE" dirty="0" err="1"/>
              <a:t>Ècole</a:t>
            </a:r>
            <a:r>
              <a:rPr lang="de-DE" dirty="0"/>
              <a:t> </a:t>
            </a:r>
            <a:r>
              <a:rPr lang="de-DE" dirty="0" err="1"/>
              <a:t>central</a:t>
            </a:r>
            <a:r>
              <a:rPr lang="de-DE" dirty="0"/>
              <a:t> de Paris </a:t>
            </a:r>
          </a:p>
          <a:p>
            <a:r>
              <a:rPr lang="de-DE" dirty="0"/>
              <a:t>Anschließendes Studium der Informatik </a:t>
            </a:r>
          </a:p>
          <a:p>
            <a:r>
              <a:rPr lang="de-DE" dirty="0"/>
              <a:t>Doktortitel an der Fakultät für Computer Science an der Columbia University </a:t>
            </a:r>
            <a:r>
              <a:rPr lang="de-DE" dirty="0" err="1"/>
              <a:t>of</a:t>
            </a:r>
            <a:r>
              <a:rPr lang="de-DE" dirty="0"/>
              <a:t> New York im Bereich der Computerlinguistik </a:t>
            </a:r>
          </a:p>
          <a:p>
            <a:r>
              <a:rPr lang="de-DE" dirty="0"/>
              <a:t>Aktuell Leiter des Engineering und </a:t>
            </a:r>
            <a:r>
              <a:rPr lang="de-DE" dirty="0" err="1"/>
              <a:t>Product</a:t>
            </a:r>
            <a:r>
              <a:rPr lang="de-DE" dirty="0"/>
              <a:t> Teams bei </a:t>
            </a:r>
            <a:r>
              <a:rPr lang="de-DE" dirty="0" err="1"/>
              <a:t>Toluna</a:t>
            </a:r>
            <a:r>
              <a:rPr lang="de-DE" dirty="0"/>
              <a:t> (Online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)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623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AE4D63D8-B7D1-BD42-8D40-3073417C9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 </a:t>
            </a:r>
            <a:r>
              <a:rPr lang="de-DE" dirty="0" err="1"/>
              <a:t>IdiomSearch</a:t>
            </a:r>
            <a:r>
              <a:rPr lang="de-DE" dirty="0"/>
              <a:t> - Experiment 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7458957-7773-4348-B0DC-52FA5D35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54480"/>
            <a:ext cx="8946541" cy="4693919"/>
          </a:xfrm>
        </p:spPr>
        <p:txBody>
          <a:bodyPr/>
          <a:lstStyle/>
          <a:p>
            <a:r>
              <a:rPr lang="de-DE" dirty="0"/>
              <a:t>Motivation: Computeralgorithmus soll Idiome aus Korpora extrahieren </a:t>
            </a:r>
          </a:p>
          <a:p>
            <a:r>
              <a:rPr lang="de-DE" dirty="0"/>
              <a:t>Idiome für </a:t>
            </a:r>
            <a:r>
              <a:rPr lang="de-DE" dirty="0" err="1"/>
              <a:t>Colson</a:t>
            </a:r>
            <a:r>
              <a:rPr lang="de-DE" dirty="0"/>
              <a:t> definiert als </a:t>
            </a:r>
            <a:r>
              <a:rPr lang="de-DE" dirty="0" err="1"/>
              <a:t>Phraseological</a:t>
            </a:r>
            <a:r>
              <a:rPr lang="de-DE" dirty="0"/>
              <a:t> Unit (PU) </a:t>
            </a:r>
          </a:p>
          <a:p>
            <a:r>
              <a:rPr lang="de-DE" dirty="0"/>
              <a:t>PU: sämtliche Muster einer Sprache die von Kollokationen mit relativ schwacher Idiomatik bis hin zu Redewendungen mit starker Idiomatik reicht</a:t>
            </a:r>
          </a:p>
          <a:p>
            <a:r>
              <a:rPr lang="de-DE" dirty="0" err="1"/>
              <a:t>PU‘s</a:t>
            </a:r>
            <a:r>
              <a:rPr lang="de-DE" dirty="0"/>
              <a:t> sind sprachenspezifisch </a:t>
            </a:r>
          </a:p>
          <a:p>
            <a:r>
              <a:rPr lang="de-DE" dirty="0" err="1"/>
              <a:t>PU‘s</a:t>
            </a:r>
            <a:r>
              <a:rPr lang="de-DE" dirty="0"/>
              <a:t> bisher von Algorithmen nicht leicht zu erkennen, da kein fester Anfang und kein festes Ende </a:t>
            </a:r>
          </a:p>
          <a:p>
            <a:r>
              <a:rPr lang="de-DE" dirty="0" err="1"/>
              <a:t>IdiomSearch</a:t>
            </a:r>
            <a:r>
              <a:rPr lang="de-DE" dirty="0"/>
              <a:t> soll </a:t>
            </a:r>
            <a:r>
              <a:rPr lang="de-DE" dirty="0" err="1"/>
              <a:t>formulaische</a:t>
            </a:r>
            <a:r>
              <a:rPr lang="de-DE" dirty="0"/>
              <a:t> Sprache der Muttersprachler einfacher erkennen </a:t>
            </a:r>
          </a:p>
        </p:txBody>
      </p:sp>
    </p:spTree>
    <p:extLst>
      <p:ext uri="{BB962C8B-B14F-4D97-AF65-F5344CB8AC3E}">
        <p14:creationId xmlns:p14="http://schemas.microsoft.com/office/powerpoint/2010/main" val="3268924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4EED-033A-8E46-AB08-34909B8C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2.1 </a:t>
            </a:r>
            <a:r>
              <a:rPr lang="de-DE" dirty="0" err="1"/>
              <a:t>IdiomSearch</a:t>
            </a:r>
            <a:r>
              <a:rPr lang="de-DE" dirty="0"/>
              <a:t> - Methodologie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D9A645-3DB3-E446-9C95-C64CCF14A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Big-Data-Approach: Es werden große Korpora mit N &gt; 100.000.000  Tokens benutzt </a:t>
            </a:r>
            <a:r>
              <a:rPr lang="de-DE" dirty="0">
                <a:sym typeface="Wingdings" pitchFamily="2" charset="2"/>
              </a:rPr>
              <a:t> sorgt für Variabilität der </a:t>
            </a:r>
            <a:r>
              <a:rPr lang="de-DE" dirty="0" err="1">
                <a:sym typeface="Wingdings" pitchFamily="2" charset="2"/>
              </a:rPr>
              <a:t>PU‘s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>
                <a:sym typeface="Wingdings" pitchFamily="2" charset="2"/>
              </a:rPr>
              <a:t>Anwendung des </a:t>
            </a:r>
            <a:r>
              <a:rPr lang="de-DE" dirty="0" err="1">
                <a:sym typeface="Wingdings" pitchFamily="2" charset="2"/>
              </a:rPr>
              <a:t>cpr-scores</a:t>
            </a:r>
            <a:r>
              <a:rPr lang="de-DE" dirty="0">
                <a:sym typeface="Wingdings" pitchFamily="2" charset="2"/>
              </a:rPr>
              <a:t> </a:t>
            </a:r>
          </a:p>
          <a:p>
            <a:r>
              <a:rPr lang="de-DE" dirty="0" err="1">
                <a:sym typeface="Wingdings" pitchFamily="2" charset="2"/>
              </a:rPr>
              <a:t>Cpr</a:t>
            </a:r>
            <a:r>
              <a:rPr lang="de-DE" dirty="0">
                <a:sym typeface="Wingdings" pitchFamily="2" charset="2"/>
              </a:rPr>
              <a:t>-score nicht parametrisch und direktional</a:t>
            </a:r>
          </a:p>
          <a:p>
            <a:pPr marL="0" indent="0">
              <a:buNone/>
            </a:pPr>
            <a:endParaRPr lang="de-DE" dirty="0">
              <a:sym typeface="Wingdings" pitchFamily="2" charset="2"/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2715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EAB5F-E854-4242-9CBF-DD807BDEB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2.2 </a:t>
            </a:r>
            <a:r>
              <a:rPr lang="de-DE" dirty="0" err="1"/>
              <a:t>cpr</a:t>
            </a:r>
            <a:r>
              <a:rPr lang="de-DE" dirty="0"/>
              <a:t>-score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1295A6-133F-3644-87DA-CD71171D0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1284791"/>
            <a:ext cx="4396339" cy="4971548"/>
          </a:xfrm>
        </p:spPr>
        <p:txBody>
          <a:bodyPr/>
          <a:lstStyle/>
          <a:p>
            <a:r>
              <a:rPr lang="de-DE" dirty="0"/>
              <a:t>Berechnet Häufigkeit eines </a:t>
            </a:r>
            <a:r>
              <a:rPr lang="de-DE" dirty="0" err="1"/>
              <a:t>n</a:t>
            </a:r>
            <a:r>
              <a:rPr lang="de-DE" dirty="0"/>
              <a:t>-grams in einem Korpus und die Häufigkeit des Auftauchens der Komponenten des jeweiligen </a:t>
            </a:r>
            <a:r>
              <a:rPr lang="de-DE" dirty="0" err="1"/>
              <a:t>n</a:t>
            </a:r>
            <a:r>
              <a:rPr lang="de-DE" dirty="0"/>
              <a:t>-grams in einem Fenster </a:t>
            </a:r>
            <a:r>
              <a:rPr lang="de-DE" dirty="0" err="1"/>
              <a:t>w</a:t>
            </a:r>
            <a:r>
              <a:rPr lang="de-DE" dirty="0"/>
              <a:t> </a:t>
            </a:r>
          </a:p>
          <a:p>
            <a:r>
              <a:rPr lang="de-DE" dirty="0"/>
              <a:t>Fenster </a:t>
            </a:r>
            <a:r>
              <a:rPr lang="de-DE" dirty="0" err="1"/>
              <a:t>w</a:t>
            </a:r>
            <a:r>
              <a:rPr lang="de-DE" dirty="0"/>
              <a:t> sprachenabhängig, jedoch immer 20 ≤ </a:t>
            </a:r>
            <a:r>
              <a:rPr lang="de-DE" dirty="0" err="1"/>
              <a:t>w</a:t>
            </a:r>
            <a:r>
              <a:rPr lang="de-DE" dirty="0"/>
              <a:t> ≤ 50 </a:t>
            </a:r>
          </a:p>
          <a:p>
            <a:r>
              <a:rPr lang="de-DE" dirty="0"/>
              <a:t>Signifikanzschwelle vom Berechnenden selbst bestimmt </a:t>
            </a:r>
          </a:p>
          <a:p>
            <a:r>
              <a:rPr lang="de-DE" dirty="0"/>
              <a:t>Häufigkeitsschwelle von mindesten 3 mal Vorkommen in einem Korpus</a:t>
            </a:r>
          </a:p>
          <a:p>
            <a:r>
              <a:rPr lang="de-DE" dirty="0"/>
              <a:t>Hier: </a:t>
            </a:r>
            <a:r>
              <a:rPr lang="de-DE" dirty="0" err="1"/>
              <a:t>cpr</a:t>
            </a:r>
            <a:r>
              <a:rPr lang="de-DE" dirty="0"/>
              <a:t>-score ≥ 0.40 </a:t>
            </a:r>
          </a:p>
          <a:p>
            <a:r>
              <a:rPr lang="de-DE" dirty="0"/>
              <a:t>Hohe Precision, Recall jedoch schwierig da kein Goldstandard vorhanden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B57169CC-29E3-9B4F-AEC6-96DC256BAC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0189" y="1853248"/>
            <a:ext cx="3695700" cy="1295400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38FE506-1124-EF48-ACEC-D386FA616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659" y="3616561"/>
            <a:ext cx="5586230" cy="18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28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1975</Words>
  <Application>Microsoft Macintosh PowerPoint</Application>
  <PresentationFormat>Breitbild</PresentationFormat>
  <Paragraphs>219</Paragraphs>
  <Slides>42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Century Gothic</vt:lpstr>
      <vt:lpstr>Wingdings 3</vt:lpstr>
      <vt:lpstr>Ion</vt:lpstr>
      <vt:lpstr>MWE: DISCOVERY II </vt:lpstr>
      <vt:lpstr>IdiomSearch  &amp;  Xtract</vt:lpstr>
      <vt:lpstr>„You shall know a word by the company it keeps“ (Firth, 1957)</vt:lpstr>
      <vt:lpstr>Gliederung: </vt:lpstr>
      <vt:lpstr>Jean-Pierre Colson</vt:lpstr>
      <vt:lpstr>Frank Smadja</vt:lpstr>
      <vt:lpstr>2. IdiomSearch - Experiment </vt:lpstr>
      <vt:lpstr>2.1 IdiomSearch - Methodologie</vt:lpstr>
      <vt:lpstr>2.2 cpr-score</vt:lpstr>
      <vt:lpstr>2.2 cpr-score</vt:lpstr>
      <vt:lpstr>2.2 cpr-score </vt:lpstr>
      <vt:lpstr>2.2 cpr-score</vt:lpstr>
      <vt:lpstr>2.2 cpr-score</vt:lpstr>
      <vt:lpstr>2.2 cpr-score: ein Test</vt:lpstr>
      <vt:lpstr>2.2 cpr-score: ein Test</vt:lpstr>
      <vt:lpstr>2.2 cpr-score: ein Test</vt:lpstr>
      <vt:lpstr>2.2 cpr-score: ein Test</vt:lpstr>
      <vt:lpstr>2.2 cpr-score: ein Test</vt:lpstr>
      <vt:lpstr>2.2 cpr-score: ein Test</vt:lpstr>
      <vt:lpstr>2.2 cpr-score: Chinesisch </vt:lpstr>
      <vt:lpstr>2.2 cpr-score: Chinesisch </vt:lpstr>
      <vt:lpstr>2.2 cpr-score </vt:lpstr>
      <vt:lpstr>2.3 Probabilistisches Konstruktionennetzwerk</vt:lpstr>
      <vt:lpstr>2.3 cpr-score und Morpheme</vt:lpstr>
      <vt:lpstr>2.3 cpr-score und Morpheme</vt:lpstr>
      <vt:lpstr>2.4 cpr-score: Abschluss</vt:lpstr>
      <vt:lpstr>3. Smadja‘s xtract </vt:lpstr>
      <vt:lpstr>3.1 xtract – Phase 1</vt:lpstr>
      <vt:lpstr>3.1 xtract – Phase 1</vt:lpstr>
      <vt:lpstr>3.1 xtract – Phase 1</vt:lpstr>
      <vt:lpstr>3.1 xtract – Phase 1</vt:lpstr>
      <vt:lpstr>3.1 xtract - Phase 1</vt:lpstr>
      <vt:lpstr>3.1 xtract – Phase 2</vt:lpstr>
      <vt:lpstr>3.1 xtract – Phase 2</vt:lpstr>
      <vt:lpstr>3.1 xtract – Phase 2 </vt:lpstr>
      <vt:lpstr>3.1 xtract – Phase 3</vt:lpstr>
      <vt:lpstr>3.1 xtract – Phase 3</vt:lpstr>
      <vt:lpstr>3.3 – Phase 3</vt:lpstr>
      <vt:lpstr>3.3 Phase 3 </vt:lpstr>
      <vt:lpstr>3.3 xtract - Evaluation</vt:lpstr>
      <vt:lpstr>3.3 xtract - Evaluation</vt:lpstr>
      <vt:lpstr>Vielen Dank für eure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IdiomSearch  &amp;  Xtract</dc:title>
  <dc:creator>Microsoft Office User</dc:creator>
  <cp:lastModifiedBy>Microsoft Windows</cp:lastModifiedBy>
  <cp:revision>104</cp:revision>
  <dcterms:created xsi:type="dcterms:W3CDTF">2019-11-09T12:30:31Z</dcterms:created>
  <dcterms:modified xsi:type="dcterms:W3CDTF">2019-11-10T14:57:40Z</dcterms:modified>
</cp:coreProperties>
</file>