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91" r:id="rId6"/>
    <p:sldId id="292" r:id="rId7"/>
    <p:sldId id="295" r:id="rId8"/>
    <p:sldId id="294" r:id="rId9"/>
    <p:sldId id="293" r:id="rId10"/>
    <p:sldId id="296" r:id="rId11"/>
    <p:sldId id="262" r:id="rId12"/>
    <p:sldId id="263" r:id="rId13"/>
    <p:sldId id="264" r:id="rId14"/>
    <p:sldId id="265" r:id="rId15"/>
    <p:sldId id="266" r:id="rId16"/>
    <p:sldId id="267" r:id="rId17"/>
    <p:sldId id="297" r:id="rId18"/>
    <p:sldId id="269" r:id="rId19"/>
    <p:sldId id="270" r:id="rId20"/>
    <p:sldId id="300" r:id="rId21"/>
    <p:sldId id="299" r:id="rId22"/>
    <p:sldId id="301" r:id="rId23"/>
    <p:sldId id="275" r:id="rId24"/>
    <p:sldId id="302" r:id="rId25"/>
    <p:sldId id="282" r:id="rId26"/>
    <p:sldId id="283" r:id="rId27"/>
    <p:sldId id="277" r:id="rId28"/>
    <p:sldId id="276" r:id="rId29"/>
    <p:sldId id="278" r:id="rId30"/>
    <p:sldId id="279" r:id="rId31"/>
    <p:sldId id="303" r:id="rId32"/>
    <p:sldId id="280" r:id="rId33"/>
    <p:sldId id="281" r:id="rId34"/>
    <p:sldId id="304" r:id="rId35"/>
    <p:sldId id="272" r:id="rId36"/>
    <p:sldId id="286" r:id="rId37"/>
    <p:sldId id="287" r:id="rId38"/>
    <p:sldId id="288" r:id="rId39"/>
    <p:sldId id="273" r:id="rId40"/>
    <p:sldId id="289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55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64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09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88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9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53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4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17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85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734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13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D2039D-10AA-4DFF-9263-82D54C33B66A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8784FF-22E8-405B-95F7-A377B5A846B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66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1A5248-5F47-4A61-9D4A-2675EF950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7266" y="1008661"/>
            <a:ext cx="10306639" cy="1044584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de-DE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MWE Discovery </a:t>
            </a:r>
            <a:r>
              <a:rPr lang="de-DE" altLang="zh-CN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</a:t>
            </a:r>
            <a:r>
              <a:rPr lang="en-US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de-DE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de-DE" altLang="zh-CN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de-DE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endParaRPr lang="zh-CN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E5DE857-1348-40D5-8669-B4A203D6D54A}"/>
              </a:ext>
            </a:extLst>
          </p:cNvPr>
          <p:cNvSpPr txBox="1"/>
          <p:nvPr/>
        </p:nvSpPr>
        <p:spPr>
          <a:xfrm>
            <a:off x="3573541" y="3762269"/>
            <a:ext cx="413993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de-DE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Mingyang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948676A-717F-4AEE-AE26-F466CB4DCCE8}"/>
              </a:ext>
            </a:extLst>
          </p:cNvPr>
          <p:cNvSpPr txBox="1"/>
          <p:nvPr/>
        </p:nvSpPr>
        <p:spPr>
          <a:xfrm>
            <a:off x="3333943" y="4450811"/>
            <a:ext cx="461913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altLang="zh-CN" dirty="0"/>
              <a:t> 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für Computerlinguistik </a:t>
            </a:r>
          </a:p>
          <a:p>
            <a:pPr algn="ctr"/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Ruprecht-Karls-Universität Heidelberg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D255616-202F-4B8F-BDBA-8837FC83B90A}"/>
              </a:ext>
            </a:extLst>
          </p:cNvPr>
          <p:cNvSpPr txBox="1"/>
          <p:nvPr/>
        </p:nvSpPr>
        <p:spPr>
          <a:xfrm>
            <a:off x="4526435" y="5616406"/>
            <a:ext cx="2234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19.11.2019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090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D4C0A1-39DA-47F0-A592-781E239B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statistical heuristics to measure the compositionality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D73345-2ED0-46E2-9ECC-16CB6042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Formal definition of Lexical Atom: A two word noun phrase [X Y] is a lexical atom, if and only if         the meaning  of [X Y] is not a direct composition of the regular literal meanings of X and Y.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Phrase-Word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Cooccurrence</a:t>
            </a:r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(PWC)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de-DE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(WA)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de-DE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r>
              <a:rPr lang="de-DE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(CS) </a:t>
            </a:r>
            <a:r>
              <a:rPr lang="de-DE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018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FB8F2D-DCD2-4C01-8E48-531377953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240" y="286603"/>
            <a:ext cx="9939439" cy="144454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Phrase-Word Cooccurrence (PWC) measure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24E4365A-4165-40B3-A13A-B27B422C9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087" y="2549839"/>
            <a:ext cx="5153025" cy="230505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517FBEB-C128-4260-9153-9DF9C146F323}"/>
              </a:ext>
            </a:extLst>
          </p:cNvPr>
          <p:cNvSpPr txBox="1"/>
          <p:nvPr/>
        </p:nvSpPr>
        <p:spPr>
          <a:xfrm>
            <a:off x="6488112" y="2732868"/>
            <a:ext cx="34747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observation that if the meaning of [X Y] is radically different from X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Y), X (or Y) will be unlikely to occur in the context of [X Y].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89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FEEBB0-4B6E-4994-B42D-F8D68C00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(WA)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377E5FF8-1C5B-4B6C-9258-65E8746002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8125" y="3315335"/>
            <a:ext cx="4867275" cy="11049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E4E0BA4-93CA-4768-ADDA-40665AE9F6E0}"/>
              </a:ext>
            </a:extLst>
          </p:cNvPr>
          <p:cNvSpPr txBox="1"/>
          <p:nvPr/>
        </p:nvSpPr>
        <p:spPr>
          <a:xfrm>
            <a:off x="6596108" y="2590512"/>
            <a:ext cx="42701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observation that if [X Y] is non-compositional, then, it is unlikely that the association [X Y] comes from the general semantic association between X and Y. Thus, if we take the association [X Y] away from the text, we will not expect X and Y to have strong </a:t>
            </a: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8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30A968-06F3-45D3-80AF-4111F5C4E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(CS)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6F76E93-047B-4F26-97A4-ADADE101D13B}"/>
              </a:ext>
            </a:extLst>
          </p:cNvPr>
          <p:cNvSpPr/>
          <p:nvPr/>
        </p:nvSpPr>
        <p:spPr>
          <a:xfrm>
            <a:off x="1097280" y="1811044"/>
            <a:ext cx="4453631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Given a word w, collect all the context words</a:t>
            </a:r>
            <a:endParaRPr lang="zh-CN" altLang="zh-CN" sz="2000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Each context word is given a weight that measures its association with w,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weights of all the context words of w form a vector that quantitatively characterizes the context of w.</a:t>
            </a:r>
            <a:endParaRPr lang="zh-CN" altLang="zh-CN" sz="2000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zh-CN" altLang="zh-CN" sz="1600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3364FA-ECBE-4108-B029-041AB71DADF2}"/>
              </a:ext>
            </a:extLst>
          </p:cNvPr>
          <p:cNvSpPr/>
          <p:nvPr/>
        </p:nvSpPr>
        <p:spPr>
          <a:xfrm>
            <a:off x="5613648" y="1396311"/>
            <a:ext cx="6096000" cy="3453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weight of a context word can be determined simply by counting the occurrences of the word in all the N-word contexts of w</a:t>
            </a:r>
            <a:endParaRPr lang="zh-CN" altLang="zh-CN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zh-CN" altLang="zh-CN" kern="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Or also considering the global frequency of the context word.</a:t>
            </a:r>
          </a:p>
          <a:p>
            <a:pPr>
              <a:lnSpc>
                <a:spcPct val="150000"/>
              </a:lnSpc>
            </a:pPr>
            <a:r>
              <a:rPr lang="en-US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 err="1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idf-tf</a:t>
            </a:r>
            <a:r>
              <a:rPr lang="en-US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scoring from Information: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retrieval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zh-CN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pl-PL" altLang="zh-CN" sz="2000" kern="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FQ(c:w)/log(FQ(c)+1)</a:t>
            </a:r>
            <a:endParaRPr lang="en-US" altLang="zh-CN" sz="2000" kern="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2B3EE58-3E37-4FAC-B380-F105C6834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077" y="5120641"/>
            <a:ext cx="7163318" cy="117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70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D18944-F8B6-4012-AB47-F11FE2D4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FC8D57-0AB4-42CA-B0D1-094CD3789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Corpus: Initial 20-megabyte chunk from the Associate Press Newswire 89 corpus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Tagged with a lexicon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All functional words were dropped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400 most frequent noun-noun pairs were  generated as the candidate set of lexical atoms.</a:t>
            </a:r>
          </a:p>
          <a:p>
            <a:pPr marL="0" indent="0">
              <a:buNone/>
            </a:pPr>
            <a:r>
              <a:rPr lang="en-US" altLang="zh-CN" dirty="0"/>
              <a:t>  Compositionality value: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PWC measure: the product of the two PWC values with respect to each word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CS measure: Sum of two individual CS values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  Context: 80 Words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de-DE" altLang="zh-CN" dirty="0"/>
              <a:t>  Mutual Information </a:t>
            </a:r>
            <a:r>
              <a:rPr lang="de-DE" altLang="zh-CN" dirty="0" err="1"/>
              <a:t>method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8340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716B34-F4EA-4779-A187-9D22193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34" y="268848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top 10 word pairs for four different measures 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5D6DEF81-26D3-488D-B4D9-C513C50C74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9611" y="2005145"/>
            <a:ext cx="10058400" cy="324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2E5CE5-7A16-471C-B983-7075A4EE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313236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bottom 5 word pairs for four different measures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C4DFEA0-30D5-49A1-A042-961A162BA4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416796"/>
            <a:ext cx="10058400" cy="267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2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49AB3A-E3AE-420A-BD1C-7FB4B255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Precisions for four different measures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745FEA-DE38-4E1D-98D3-E86AECF7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5CEF768-0DCB-4A63-BB0F-FC6DED15A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380" y="1845734"/>
            <a:ext cx="10194200" cy="382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61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90FAFE-007C-43DF-8C79-3B92A2F20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1294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Precision curves for four different measures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7BFDBB63-53F4-4214-A9DA-B2B2A3D15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1300" y="2012568"/>
            <a:ext cx="7661960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97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BC7152-3D5A-43FA-B6F3-FA973D29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Precision of merged results from PWC and MI measures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A2FBAD15-E19E-4B68-8EC6-3B4CF29B08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510" y="1846263"/>
            <a:ext cx="564930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9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12A988-86A9-415B-8AF0-A223C52C2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EE8FE8-27CC-4C4C-B32D-8ED3D1252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(1997):Exploiting Context to Identify Lexical Atoms-- A Statistical View of Linguistic Context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Salehi et al. (2015): A Word Embedding Approach to Predicting the Compositionality of Multiword Expressions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9405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770CFB-6784-464F-B641-80CE7B6E4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A1B7C8-ED41-4D2D-AF48-495ED8145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 of the PWC and CS measures: Provide an individual compositionality value-&gt;explain why it is a lexical atom </a:t>
            </a:r>
          </a:p>
          <a:p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de-DE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and “</a:t>
            </a:r>
            <a:r>
              <a:rPr lang="de-DE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attack</a:t>
            </a:r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de-DE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1.016 and 0.056 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“red cross” are 0.023 and 0.015 respectively, which means neither “red” nor “cross” carries its regular meaning in “red cross”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Computational complexity, the PWC, MI, and WA measures are significantly better than  the CS measure.</a:t>
            </a:r>
          </a:p>
          <a:p>
            <a:pPr marL="0" indent="0">
              <a:buNone/>
            </a:pPr>
            <a:r>
              <a:rPr lang="de-DE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ontext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useful information such as the syntactic/semantic relations has been ignored.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position of the words within a context has not considered.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even such a simplified notion of context can be very useful.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20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73E7697-8395-4B56-A685-5742CEF727D2}"/>
              </a:ext>
            </a:extLst>
          </p:cNvPr>
          <p:cNvSpPr/>
          <p:nvPr/>
        </p:nvSpPr>
        <p:spPr>
          <a:xfrm>
            <a:off x="1154098" y="2621106"/>
            <a:ext cx="109284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 Embedding Approach to Predicting the Compositionality of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Multiword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157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E27EF5-D06D-45A2-AC18-A90130FC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dirty="0" err="1"/>
              <a:t>Multiword</a:t>
            </a:r>
            <a:r>
              <a:rPr lang="de-DE" altLang="zh-CN" dirty="0"/>
              <a:t> </a:t>
            </a:r>
            <a:r>
              <a:rPr lang="de-DE" altLang="zh-CN" dirty="0" err="1"/>
              <a:t>expressions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5F92D7-7816-432A-8587-603FB154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display idiomaticity.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semantics of the MWE (e.g. ivory tower) cannot be predicted from the semantics of the component words</a:t>
            </a: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NLP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“Compositionality prediction”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morphosyntactic and semantic relations 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Mikolov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2013a),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parsing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Bansal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2014),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Sentiment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(Socher et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al., 2013),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Named-entity recognition (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Collobert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Weston, 2008;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Passos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2014)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fr-FR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ranslation</a:t>
            </a:r>
            <a:r>
              <a:rPr lang="fr-F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(Zou et al., 2013; </a:t>
            </a:r>
            <a:r>
              <a:rPr lang="fr-FR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Devlin</a:t>
            </a:r>
            <a:r>
              <a:rPr lang="fr-F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2014).</a:t>
            </a:r>
          </a:p>
          <a:p>
            <a:endParaRPr lang="fr-FR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Paper: First attempt to use Word Embedding to predict MWE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741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67F595-EBBC-4785-878C-E5C89A5A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dirty="0" err="1"/>
              <a:t>Methodology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76DBD1-6255-40AA-8C43-15751C64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vector-space models: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Simple count-based model of distributional similarity;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Word embeddings based on WORD2VEC;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Multi-sense skip-gram model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 err="1"/>
              <a:t>Pre-tokenise</a:t>
            </a:r>
            <a:r>
              <a:rPr lang="de-DE" altLang="zh-CN" dirty="0"/>
              <a:t> </a:t>
            </a:r>
            <a:r>
              <a:rPr lang="de-DE" altLang="zh-CN" dirty="0" err="1"/>
              <a:t>the</a:t>
            </a:r>
            <a:r>
              <a:rPr lang="de-DE" altLang="zh-CN" dirty="0"/>
              <a:t> </a:t>
            </a:r>
            <a:r>
              <a:rPr lang="de-DE" altLang="zh-CN" dirty="0" err="1"/>
              <a:t>corpus</a:t>
            </a:r>
            <a:r>
              <a:rPr lang="de-DE" altLang="zh-CN" dirty="0"/>
              <a:t> </a:t>
            </a:r>
            <a:r>
              <a:rPr lang="de-DE" altLang="zh-CN" dirty="0" err="1"/>
              <a:t>to</a:t>
            </a:r>
            <a:r>
              <a:rPr lang="de-DE" altLang="zh-CN" dirty="0"/>
              <a:t> </a:t>
            </a:r>
            <a:r>
              <a:rPr lang="en-US" altLang="zh-CN" dirty="0"/>
              <a:t>represent each MWE as a single token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/>
              <a:t>Cannot perform any form of lemmatization: For Language Independency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84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2E45CF-B4E5-4FC6-A44E-588376C8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Count-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Distributional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07B99645-993A-4845-AEE2-BAE6F0240D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178" y="2937689"/>
            <a:ext cx="7946321" cy="3195961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F93AB15-3587-47C7-BAF2-4E889D4B8AE2}"/>
              </a:ext>
            </a:extLst>
          </p:cNvPr>
          <p:cNvSpPr/>
          <p:nvPr/>
        </p:nvSpPr>
        <p:spPr>
          <a:xfrm>
            <a:off x="2328908" y="185544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50 most-frequent words are considered to be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stopwords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with frequency rank 51–1051 are considered to be the content-bearing words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05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A852C4-E037-450A-94C9-C73408B6F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dirty="0"/>
              <a:t>WORD2VEC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E6E3C4-3041-4414-9F56-995C7C93D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Based on the recurrent neural </a:t>
            </a:r>
            <a:r>
              <a:rPr lang="de-DE" altLang="zh-CN" dirty="0"/>
              <a:t>network </a:t>
            </a:r>
            <a:r>
              <a:rPr lang="de-DE" altLang="zh-CN" dirty="0" err="1"/>
              <a:t>language</a:t>
            </a:r>
            <a:r>
              <a:rPr lang="de-DE" altLang="zh-CN" dirty="0"/>
              <a:t> </a:t>
            </a:r>
            <a:r>
              <a:rPr lang="de-DE" altLang="zh-CN" dirty="0" err="1"/>
              <a:t>model</a:t>
            </a:r>
            <a:r>
              <a:rPr lang="de-DE" altLang="zh-CN" dirty="0"/>
              <a:t> (RNNLM)</a:t>
            </a:r>
          </a:p>
          <a:p>
            <a:pPr marL="0" indent="0">
              <a:buNone/>
            </a:pPr>
            <a:r>
              <a:rPr lang="de-DE" altLang="zh-CN" dirty="0"/>
              <a:t>  </a:t>
            </a:r>
            <a:r>
              <a:rPr lang="en-US" altLang="zh-CN" dirty="0"/>
              <a:t>Iterate over all words in the corpus and either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Use context words to predict current word (CBOW)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Use current word to predict context words (</a:t>
            </a:r>
            <a:r>
              <a:rPr lang="en-US" altLang="zh-CN" dirty="0" err="1"/>
              <a:t>Skipgram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pPr marL="0" indent="0">
              <a:buNone/>
            </a:pPr>
            <a:endParaRPr lang="de-DE" altLang="zh-CN" dirty="0"/>
          </a:p>
          <a:p>
            <a:endParaRPr lang="de-DE" altLang="zh-CN" dirty="0"/>
          </a:p>
          <a:p>
            <a:endParaRPr lang="de-DE" altLang="zh-CN" dirty="0"/>
          </a:p>
          <a:p>
            <a:endParaRPr lang="de-DE" altLang="zh-CN" dirty="0"/>
          </a:p>
          <a:p>
            <a:endParaRPr lang="de-DE" altLang="zh-CN" dirty="0"/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E5BCF70-BAB4-4E70-A4A4-0348E0294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128" y="3759715"/>
            <a:ext cx="53816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49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F23646-60A6-4B1B-82C0-4A20539B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zh-CN" dirty="0"/>
              <a:t>Multi-Sense Skip-gram Model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C2CB4D84-0DF0-46A0-B6FF-39E0348D89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908406"/>
            <a:ext cx="5866850" cy="402272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AF155CD-D2DC-4E7B-BB08-6BF93C79C87F}"/>
              </a:ext>
            </a:extLst>
          </p:cNvPr>
          <p:cNvSpPr txBox="1"/>
          <p:nvPr/>
        </p:nvSpPr>
        <p:spPr>
          <a:xfrm>
            <a:off x="6773662" y="1779687"/>
            <a:ext cx="42145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Multi-Sense Skip-gram:</a:t>
            </a:r>
          </a:p>
          <a:p>
            <a:r>
              <a:rPr lang="en-US" altLang="zh-CN" dirty="0"/>
              <a:t>Let each sense of word have its own embedding</a:t>
            </a:r>
          </a:p>
          <a:p>
            <a:endParaRPr lang="en-US" altLang="zh-CN" dirty="0"/>
          </a:p>
          <a:p>
            <a:r>
              <a:rPr lang="en-US" altLang="zh-CN" dirty="0"/>
              <a:t>Induce the senses by clustering the embeddings of the context words around each token.</a:t>
            </a:r>
          </a:p>
          <a:p>
            <a:endParaRPr lang="en-US" altLang="zh-CN" dirty="0"/>
          </a:p>
          <a:p>
            <a:r>
              <a:rPr lang="en-US" altLang="zh-CN" dirty="0"/>
              <a:t>Vector representation of the context is the average of its context words’ vectors</a:t>
            </a:r>
          </a:p>
          <a:p>
            <a:endParaRPr lang="en-US" altLang="zh-CN" dirty="0"/>
          </a:p>
          <a:p>
            <a:r>
              <a:rPr lang="de-DE" altLang="zh-CN" dirty="0" err="1"/>
              <a:t>For</a:t>
            </a:r>
            <a:r>
              <a:rPr lang="de-DE" altLang="zh-CN" dirty="0"/>
              <a:t> </a:t>
            </a:r>
            <a:r>
              <a:rPr lang="de-DE" altLang="zh-CN" dirty="0" err="1"/>
              <a:t>every</a:t>
            </a:r>
            <a:r>
              <a:rPr lang="de-DE" altLang="zh-CN" dirty="0"/>
              <a:t> </a:t>
            </a:r>
            <a:r>
              <a:rPr lang="de-DE" altLang="zh-CN" dirty="0" err="1"/>
              <a:t>word</a:t>
            </a:r>
            <a:r>
              <a:rPr lang="de-DE" altLang="zh-CN" dirty="0"/>
              <a:t> </a:t>
            </a:r>
            <a:r>
              <a:rPr lang="en-US" altLang="zh-CN" dirty="0"/>
              <a:t>type, we maintain clusters of its contexts and the sense of a word token is predicted as the cluster that is closest to its context representation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9866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61962A-3EC3-4F0E-8E7E-98BDA4D3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Compositionality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MWE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DA43E4AB-294C-49B0-960B-35DDB4590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8126" y="2777065"/>
            <a:ext cx="3571875" cy="7810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67953E3-D82F-476A-A909-518932253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068" y="3843643"/>
            <a:ext cx="3914775" cy="5048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EEDF0B6-752C-4E5D-96E1-DF879A9408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843" y="2611352"/>
            <a:ext cx="5397856" cy="136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00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38843D-E846-48D3-B708-0C759D82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Dataset 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4C601A-0CD1-4035-ADAC-F6FF96455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English noun compounds (“ENCs”, e.g. spelling bee and swimming pool); 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English verb particle constructions (“EVPCs”, e.g. stand up and give away); 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German noun compounds (“GNCs”, 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ahornblatt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maple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leaf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and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eidechse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lizard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59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5974EE-5681-4AE5-8D79-18FE8A21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noun compounds 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“ENCs“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5B1298-0420-4368-8EE7-D6A3088E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Consists of 90 binary English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compounds</a:t>
            </a: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Annotated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[0, 5] scale for both overall compositionality and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component-wise compositionality of each of the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modifier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noun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art method: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supervised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(Count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3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E4CD3E-38AC-4A41-AA14-AE4F69B0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Chengxiang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Zhai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0E01137-9E72-4E06-870D-C50F179F5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023" y="2669827"/>
            <a:ext cx="1905000" cy="1905000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69D1866-0315-489C-A93B-ADB9605C080D}"/>
              </a:ext>
            </a:extLst>
          </p:cNvPr>
          <p:cNvSpPr txBox="1"/>
          <p:nvPr/>
        </p:nvSpPr>
        <p:spPr>
          <a:xfrm>
            <a:off x="5878435" y="1737360"/>
            <a:ext cx="43288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 </a:t>
            </a: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M.S. 1995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Carnegie Mellon Univ., Pittsburgh, PA Language and Info. Technologies </a:t>
            </a: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of Computer Science at the University of Illinois in Urbana-Champaign.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Interests: Information Retrieval, Text Mining, Natural Language Processing, Machine Learning and Bioinformatics</a:t>
            </a:r>
            <a:endParaRPr lang="de-DE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0381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4B769E-E298-4D6E-8A21-2A4B7FCC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EVPC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dataset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214085-E8C6-4333-9A6A-D07FD863E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160 English verb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particle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constructions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Manually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annotated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compositionality on a binary scale for each of the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particle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State-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-art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The distributional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The same method applied to 10 target languages (under word and MWE translation, selecting the languages using supervised learning)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The string similarity method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62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A9CDF-0D1C-4280-99C3-A7EB4BBD8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Similarity Method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6F8A3172-C71C-4C37-B7E4-61400B8A62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0392" y="2346387"/>
            <a:ext cx="3381375" cy="29337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FCDC504-3E62-4BF3-A0FA-FDA063E72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444" y="1951196"/>
            <a:ext cx="3766499" cy="407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3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0F77E3-ECA1-4CF7-8D96-8FDCA65C0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 dirty="0"/>
              <a:t>The GNC </a:t>
            </a:r>
            <a:r>
              <a:rPr lang="de-DE" altLang="zh-CN" dirty="0" err="1"/>
              <a:t>dataset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F6CB4E-03E8-47F5-AC05-2494AB90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Consists of 246 German noun </a:t>
            </a:r>
            <a:r>
              <a:rPr lang="de-DE" altLang="zh-CN" dirty="0"/>
              <a:t>Compounds</a:t>
            </a:r>
          </a:p>
          <a:p>
            <a:endParaRPr lang="de-DE" altLang="zh-CN" dirty="0"/>
          </a:p>
          <a:p>
            <a:r>
              <a:rPr lang="en-US" altLang="zh-CN" dirty="0"/>
              <a:t>Annotated on a continuous </a:t>
            </a:r>
            <a:r>
              <a:rPr lang="de-DE" altLang="zh-CN" dirty="0"/>
              <a:t>[1, 7] </a:t>
            </a:r>
            <a:r>
              <a:rPr lang="de-DE" altLang="zh-CN" dirty="0" err="1"/>
              <a:t>scale</a:t>
            </a:r>
            <a:r>
              <a:rPr lang="de-DE" altLang="zh-CN" dirty="0"/>
              <a:t> </a:t>
            </a:r>
          </a:p>
          <a:p>
            <a:endParaRPr lang="de-DE" altLang="zh-CN" dirty="0"/>
          </a:p>
          <a:p>
            <a:r>
              <a:rPr lang="de-DE" altLang="zh-CN" dirty="0"/>
              <a:t>State-</a:t>
            </a:r>
            <a:r>
              <a:rPr lang="de-DE" altLang="zh-CN" dirty="0" err="1"/>
              <a:t>of</a:t>
            </a:r>
            <a:r>
              <a:rPr lang="de-DE" altLang="zh-CN" dirty="0"/>
              <a:t>-</a:t>
            </a:r>
            <a:r>
              <a:rPr lang="de-DE" altLang="zh-CN" dirty="0" err="1"/>
              <a:t>the</a:t>
            </a:r>
            <a:r>
              <a:rPr lang="de-DE" altLang="zh-CN" dirty="0"/>
              <a:t>-art </a:t>
            </a:r>
            <a:r>
              <a:rPr lang="en-US" altLang="zh-CN" dirty="0"/>
              <a:t>method: Distributional similarity method applied to part-of-speech tagged and lemmatized </a:t>
            </a:r>
            <a:r>
              <a:rPr lang="de-DE" altLang="zh-CN" dirty="0" err="1"/>
              <a:t>data</a:t>
            </a:r>
            <a:r>
              <a:rPr lang="de-DE" altLang="zh-CN" dirty="0"/>
              <a:t> (</a:t>
            </a:r>
            <a:r>
              <a:rPr lang="de-DE" altLang="zh-CN" dirty="0" err="1"/>
              <a:t>the</a:t>
            </a:r>
            <a:r>
              <a:rPr lang="de-DE" altLang="zh-CN" dirty="0"/>
              <a:t> </a:t>
            </a:r>
            <a:r>
              <a:rPr lang="de-DE" altLang="zh-CN" dirty="0" err="1"/>
              <a:t>context</a:t>
            </a:r>
            <a:r>
              <a:rPr lang="de-DE" altLang="zh-CN" dirty="0"/>
              <a:t> </a:t>
            </a:r>
            <a:r>
              <a:rPr lang="de-DE" altLang="zh-CN" dirty="0" err="1"/>
              <a:t>word</a:t>
            </a:r>
            <a:r>
              <a:rPr lang="de-DE" altLang="zh-CN" dirty="0"/>
              <a:t> </a:t>
            </a:r>
            <a:r>
              <a:rPr lang="de-DE" altLang="zh-CN" dirty="0" err="1"/>
              <a:t>is</a:t>
            </a:r>
            <a:r>
              <a:rPr lang="de-DE" altLang="zh-CN" dirty="0"/>
              <a:t> </a:t>
            </a:r>
            <a:r>
              <a:rPr lang="de-DE" altLang="zh-CN" dirty="0" err="1"/>
              <a:t>restricted</a:t>
            </a:r>
            <a:r>
              <a:rPr lang="de-DE" altLang="zh-CN" dirty="0"/>
              <a:t> </a:t>
            </a:r>
            <a:r>
              <a:rPr lang="de-DE" altLang="zh-CN" dirty="0" err="1"/>
              <a:t>to</a:t>
            </a:r>
            <a:r>
              <a:rPr lang="de-DE" altLang="zh-CN" dirty="0"/>
              <a:t> </a:t>
            </a:r>
            <a:r>
              <a:rPr lang="en-US" altLang="zh-CN" dirty="0"/>
              <a:t>some type of part-of-speech, for example adjective or noun)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4671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4BFAC4-D530-4BFC-8A5E-20C7BE77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2797F2-78F3-4814-80D0-5ADD57036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 models over raw text Wikipedia corpora for either English or German, depending on the language of the dataset.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WP2TXT toolbox4 to eliminate XML and HTML tags and hyperlinks, and punctuation</a:t>
            </a: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removed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 numbers of MWEs :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Assign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default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Baseline: Translation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Comp1 is set to 1.0 for EVPC, and 0.7 for both ENC and GNC</a:t>
            </a:r>
          </a:p>
        </p:txBody>
      </p:sp>
    </p:spTree>
    <p:extLst>
      <p:ext uri="{BB962C8B-B14F-4D97-AF65-F5344CB8AC3E}">
        <p14:creationId xmlns:p14="http://schemas.microsoft.com/office/powerpoint/2010/main" val="163198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7266CF-1761-484A-ABFC-5F410641E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RQ1: Are word embeddings superior to conventional 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count-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distributional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similarity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RQ2: How sensitive to parameter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optimisation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embedding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de-D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de-D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RQ3: Are multi-prototype word embeddings empirically superior to single-prototype word embeddings?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559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4D959EA-E5B2-4EB5-B0F8-44D0D3933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416" y="0"/>
            <a:ext cx="5917168" cy="573015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DBC7EF0-24C4-4147-8847-CADDB7CD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231" y="5623622"/>
            <a:ext cx="8298310" cy="66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92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FA394AA-64CA-451D-868C-FD9D94D4C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557" y="1385841"/>
            <a:ext cx="879157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561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DB6CEB6-D320-488C-9D72-B33D37950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762" y="2066925"/>
            <a:ext cx="7610475" cy="272415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F28882F-626E-49F8-AE8C-2A0AC8699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9038" y="1323975"/>
            <a:ext cx="79914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117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EFA304D3-1D00-49F7-9675-540D183C8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832" y="2342133"/>
            <a:ext cx="7734300" cy="284797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EF79A62D-7D64-4B81-89E0-118B85944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832" y="1599183"/>
            <a:ext cx="7991475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538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8D3602-8850-4402-B02B-D647DFDD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055" y="343565"/>
            <a:ext cx="10058400" cy="1450757"/>
          </a:xfrm>
        </p:spPr>
        <p:txBody>
          <a:bodyPr>
            <a:no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the number of prototypes on the</a:t>
            </a:r>
            <a:b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de-DE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MSSG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C217F655-C92E-4E12-8CED-7DFB545C1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672" y="2048060"/>
            <a:ext cx="4352925" cy="33528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98DDB76-A2A5-4E9F-B27D-32081898A5A8}"/>
              </a:ext>
            </a:extLst>
          </p:cNvPr>
          <p:cNvSpPr txBox="1"/>
          <p:nvPr/>
        </p:nvSpPr>
        <p:spPr>
          <a:xfrm>
            <a:off x="7253057" y="2219417"/>
            <a:ext cx="38262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Default: 2 Prototype 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etrained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MSSG over the range [1, 6]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Reran our experiments for each set of embeddings over the three datasets (without string similarity)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 EVPC: Best at 5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GNC: Best at 1</a:t>
            </a:r>
          </a:p>
        </p:txBody>
      </p:sp>
    </p:spTree>
    <p:extLst>
      <p:ext uri="{BB962C8B-B14F-4D97-AF65-F5344CB8AC3E}">
        <p14:creationId xmlns:p14="http://schemas.microsoft.com/office/powerpoint/2010/main" val="191117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AE2F45-D8DE-44EF-A07F-28B9EE40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Salehi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79632BB-3350-4F12-BA80-9F835145A4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86" y="2661625"/>
            <a:ext cx="1904400" cy="1904400"/>
          </a:xfr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8D21D6F-027E-4634-8861-EA1E606219EB}"/>
              </a:ext>
            </a:extLst>
          </p:cNvPr>
          <p:cNvSpPr txBox="1"/>
          <p:nvPr/>
        </p:nvSpPr>
        <p:spPr>
          <a:xfrm>
            <a:off x="5687438" y="2437889"/>
            <a:ext cx="5538281" cy="331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64FBF15-13E6-4264-9114-C9D7B877CC9D}"/>
              </a:ext>
            </a:extLst>
          </p:cNvPr>
          <p:cNvSpPr txBox="1"/>
          <p:nvPr/>
        </p:nvSpPr>
        <p:spPr>
          <a:xfrm>
            <a:off x="5904689" y="2437889"/>
            <a:ext cx="434826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Scientist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Student The University of  Melbourne, Australia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MSc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Artificial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Shiraz University, Iran 2011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BSc</a:t>
            </a:r>
            <a:r>
              <a:rPr lang="de-D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(Computer Science), Shiraz University, Iran 2008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24594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DFFDE0E-245C-440E-9948-030653E77A05}"/>
              </a:ext>
            </a:extLst>
          </p:cNvPr>
          <p:cNvSpPr txBox="1"/>
          <p:nvPr/>
        </p:nvSpPr>
        <p:spPr>
          <a:xfrm>
            <a:off x="1899822" y="2823100"/>
            <a:ext cx="89486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CN" sz="4000" dirty="0">
                <a:latin typeface="Arial" panose="020B0604020202020204" pitchFamily="34" charset="0"/>
                <a:cs typeface="Arial" panose="020B0604020202020204" pitchFamily="34" charset="0"/>
              </a:rPr>
              <a:t>Vielen dank für eure Aufmerksamkeit</a:t>
            </a:r>
            <a:r>
              <a:rPr lang="zh-CN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40888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9EF8BF3-E995-41F1-96A3-67E060B6E1B1}"/>
              </a:ext>
            </a:extLst>
          </p:cNvPr>
          <p:cNvSpPr/>
          <p:nvPr/>
        </p:nvSpPr>
        <p:spPr>
          <a:xfrm>
            <a:off x="800100" y="2490282"/>
            <a:ext cx="11068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Exploiting Context to Identify Lexical Atoms-- A Statistical View of Linguistic Context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8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F42C16-0A27-4BFF-A78F-8EA820D3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atom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4446E0-B08B-4B1B-AB7B-430095EDB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560" y="1835574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atom is multiple word phrase that have no compositional meaning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: “ Hot dog”  , “TV-Dinner” 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Counterexample: “ Stock market”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be decided by the context: “ white house”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788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C65F0C-2994-4AA1-A2EB-8FC29323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1637FB-0A00-4F35-B71D-D570A099A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Lexicographists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Want to identify lexical atoms and list them as independent lexicon entries. 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retrieval: It is desirable to recognize and use lexical atoms for indexing.</a:t>
            </a:r>
          </a:p>
          <a:p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translation : A lexical atom needs to be translated as a single unit, rather than word by word.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1670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E8B938-7F1A-4724-825C-AEAC9C7B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85120" cy="1450757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major approaches of studying lexical semantics 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531614-32D1-427F-AD98-12D41AE7A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Generative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apporch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intensional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extensional content of the lexical item is described;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Exploits online dictionaries and extracts lexical information from the entry definition;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Inherently hard to identify lexical atoms using the generative approach. (because of non compositionality)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approach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Exploits the online text or large corpora to extract lexical collocations.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0982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4D1427-6693-47ED-8CA3-288DAA03D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Context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9212AC-2EA8-4426-8861-1608F9E3A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Desirable to exploit as much contextual information as possible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But: extremely hard to obtain a deep and detailed representation of context in unrestricted domains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Simplified Context: we restrict the linguistic context of a word/phrase to the surrounding words of the word/phrase within a certain boundary (e.g., a 50-word, or 10-sentence text window).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3932187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5516</TotalTime>
  <Words>1664</Words>
  <Application>Microsoft Office PowerPoint</Application>
  <PresentationFormat>宽屏</PresentationFormat>
  <Paragraphs>212</Paragraphs>
  <Slides>40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Times New Roman</vt:lpstr>
      <vt:lpstr>Wingdings</vt:lpstr>
      <vt:lpstr>回顾</vt:lpstr>
      <vt:lpstr>MWE Discovery based on semantic analyse</vt:lpstr>
      <vt:lpstr>Paper</vt:lpstr>
      <vt:lpstr>Chengxiang Zhai</vt:lpstr>
      <vt:lpstr>Salehi</vt:lpstr>
      <vt:lpstr>PowerPoint 演示文稿</vt:lpstr>
      <vt:lpstr>Lexical atom</vt:lpstr>
      <vt:lpstr>Motivation </vt:lpstr>
      <vt:lpstr>Two major approaches of studying lexical semantics </vt:lpstr>
      <vt:lpstr>Linguistic Context</vt:lpstr>
      <vt:lpstr>Three statistical heuristics to measure the compositionality</vt:lpstr>
      <vt:lpstr>Phrase-Word Cooccurrence (PWC) measure</vt:lpstr>
      <vt:lpstr>Word Association (WA) measure</vt:lpstr>
      <vt:lpstr>Context Similarity (CS) measure</vt:lpstr>
      <vt:lpstr>Experiments</vt:lpstr>
      <vt:lpstr>The top 10 word pairs for four different measures </vt:lpstr>
      <vt:lpstr>The bottom 5 word pairs for four different measures</vt:lpstr>
      <vt:lpstr>Precisions for four different measures</vt:lpstr>
      <vt:lpstr>Figure 1. Precision curves for four different measures</vt:lpstr>
      <vt:lpstr>Precision of merged results from PWC and MI measures</vt:lpstr>
      <vt:lpstr>Reflection</vt:lpstr>
      <vt:lpstr>PowerPoint 演示文稿</vt:lpstr>
      <vt:lpstr>Multiword expressions</vt:lpstr>
      <vt:lpstr>Methodology</vt:lpstr>
      <vt:lpstr>Count-Based Distributional Similarity</vt:lpstr>
      <vt:lpstr>WORD2VEC</vt:lpstr>
      <vt:lpstr> Multi-Sense Skip-gram Model</vt:lpstr>
      <vt:lpstr>Compositionality of the MWE</vt:lpstr>
      <vt:lpstr>Dataset </vt:lpstr>
      <vt:lpstr>English noun compounds “ENCs“</vt:lpstr>
      <vt:lpstr>The EVPC dataset</vt:lpstr>
      <vt:lpstr>String Similarity Method</vt:lpstr>
      <vt:lpstr>The GNC dataset</vt:lpstr>
      <vt:lpstr>Experiment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effect of the number of prototypes on the results with MSSG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MWE Discovery basiert auf semantischer Analyse</dc:title>
  <dc:creator>明阳 赫</dc:creator>
  <cp:lastModifiedBy>明阳 赫</cp:lastModifiedBy>
  <cp:revision>163</cp:revision>
  <dcterms:created xsi:type="dcterms:W3CDTF">2019-11-14T18:28:37Z</dcterms:created>
  <dcterms:modified xsi:type="dcterms:W3CDTF">2019-11-19T15:05:42Z</dcterms:modified>
</cp:coreProperties>
</file>